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87" r:id="rId2"/>
    <p:sldId id="271" r:id="rId3"/>
    <p:sldId id="310" r:id="rId4"/>
    <p:sldId id="334" r:id="rId5"/>
    <p:sldId id="343" r:id="rId6"/>
    <p:sldId id="314" r:id="rId7"/>
    <p:sldId id="320" r:id="rId8"/>
    <p:sldId id="326" r:id="rId9"/>
    <p:sldId id="316" r:id="rId10"/>
    <p:sldId id="344" r:id="rId11"/>
    <p:sldId id="325" r:id="rId12"/>
    <p:sldId id="345" r:id="rId13"/>
    <p:sldId id="346" r:id="rId14"/>
    <p:sldId id="298" r:id="rId15"/>
    <p:sldId id="330" r:id="rId16"/>
    <p:sldId id="321" r:id="rId17"/>
    <p:sldId id="322" r:id="rId18"/>
    <p:sldId id="327" r:id="rId19"/>
    <p:sldId id="333" r:id="rId20"/>
    <p:sldId id="323" r:id="rId21"/>
    <p:sldId id="317" r:id="rId22"/>
    <p:sldId id="319" r:id="rId23"/>
    <p:sldId id="335" r:id="rId24"/>
    <p:sldId id="341" r:id="rId25"/>
    <p:sldId id="324" r:id="rId26"/>
    <p:sldId id="350" r:id="rId27"/>
    <p:sldId id="347" r:id="rId28"/>
    <p:sldId id="328" r:id="rId29"/>
    <p:sldId id="348" r:id="rId30"/>
    <p:sldId id="349" r:id="rId31"/>
    <p:sldId id="318" r:id="rId32"/>
    <p:sldId id="336" r:id="rId33"/>
    <p:sldId id="337" r:id="rId34"/>
    <p:sldId id="338" r:id="rId35"/>
    <p:sldId id="342" r:id="rId36"/>
    <p:sldId id="331" r:id="rId37"/>
    <p:sldId id="339" r:id="rId38"/>
    <p:sldId id="34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5" autoAdjust="0"/>
  </p:normalViewPr>
  <p:slideViewPr>
    <p:cSldViewPr snapToGrid="0" snapToObjects="1">
      <p:cViewPr varScale="1">
        <p:scale>
          <a:sx n="103" d="100"/>
          <a:sy n="103" d="100"/>
        </p:scale>
        <p:origin x="298" y="77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计算的是卫星与形变处的经度差，理论上在地固系，但天球坐标系也可以，差别为岁差章动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3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7.wmf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2.sv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67.jpe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3.wmf"/><Relationship Id="rId7" Type="http://schemas.openxmlformats.org/officeDocument/2006/relationships/oleObject" Target="../embeddings/oleObject38.bin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72.svg"/><Relationship Id="rId4" Type="http://schemas.openxmlformats.org/officeDocument/2006/relationships/image" Target="../media/image74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1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72.svg"/><Relationship Id="rId4" Type="http://schemas.openxmlformats.org/officeDocument/2006/relationships/image" Target="../media/image85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1.png"/><Relationship Id="rId7" Type="http://schemas.openxmlformats.org/officeDocument/2006/relationships/image" Target="../media/image7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26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98.png"/><Relationship Id="rId7" Type="http://schemas.openxmlformats.org/officeDocument/2006/relationships/image" Target="../media/image2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4.emf"/><Relationship Id="rId7" Type="http://schemas.openxmlformats.org/officeDocument/2006/relationships/image" Target="../media/image26.sv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40.bin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wmf"/><Relationship Id="rId11" Type="http://schemas.openxmlformats.org/officeDocument/2006/relationships/image" Target="../media/image109.wmf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1.bin"/><Relationship Id="rId4" Type="http://schemas.openxmlformats.org/officeDocument/2006/relationships/image" Target="../media/image26.svg"/><Relationship Id="rId9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42.bin"/><Relationship Id="rId7" Type="http://schemas.openxmlformats.org/officeDocument/2006/relationships/image" Target="../media/image25.png"/><Relationship Id="rId12" Type="http://schemas.openxmlformats.org/officeDocument/2006/relationships/image" Target="../media/image105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9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110.wmf"/><Relationship Id="rId9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0.png"/><Relationship Id="rId7" Type="http://schemas.openxmlformats.org/officeDocument/2006/relationships/image" Target="../media/image71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gif"/><Relationship Id="rId3" Type="http://schemas.openxmlformats.org/officeDocument/2006/relationships/oleObject" Target="../embeddings/oleObject44.bin"/><Relationship Id="rId7" Type="http://schemas.openxmlformats.org/officeDocument/2006/relationships/image" Target="../media/image117.gif"/><Relationship Id="rId12" Type="http://schemas.openxmlformats.org/officeDocument/2006/relationships/image" Target="../media/image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119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4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15.svg"/><Relationship Id="rId3" Type="http://schemas.openxmlformats.org/officeDocument/2006/relationships/image" Target="../media/image2.wmf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24" Type="http://schemas.openxmlformats.org/officeDocument/2006/relationships/image" Target="../media/image13.png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image" Target="../media/image16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7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6.wmf"/><Relationship Id="rId5" Type="http://schemas.openxmlformats.org/officeDocument/2006/relationships/image" Target="../media/image310.png"/><Relationship Id="rId10" Type="http://schemas.openxmlformats.org/officeDocument/2006/relationships/oleObject" Target="../embeddings/oleObject47.bin"/><Relationship Id="rId9" Type="http://schemas.openxmlformats.org/officeDocument/2006/relationships/image" Target="../media/image7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9.png"/><Relationship Id="rId7" Type="http://schemas.openxmlformats.org/officeDocument/2006/relationships/image" Target="../media/image71.png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emf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52.bin"/><Relationship Id="rId3" Type="http://schemas.openxmlformats.org/officeDocument/2006/relationships/image" Target="../media/image71.png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38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137.wmf"/><Relationship Id="rId4" Type="http://schemas.openxmlformats.org/officeDocument/2006/relationships/image" Target="../media/image72.sv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3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6.svg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5.svg"/><Relationship Id="rId3" Type="http://schemas.openxmlformats.org/officeDocument/2006/relationships/image" Target="../media/image26.svg"/><Relationship Id="rId7" Type="http://schemas.openxmlformats.org/officeDocument/2006/relationships/image" Target="../media/image28.wmf"/><Relationship Id="rId12" Type="http://schemas.openxmlformats.org/officeDocument/2006/relationships/image" Target="../media/image14.png"/><Relationship Id="rId17" Type="http://schemas.openxmlformats.org/officeDocument/2006/relationships/image" Target="../media/image32.wmf"/><Relationship Id="rId2" Type="http://schemas.openxmlformats.org/officeDocument/2006/relationships/image" Target="../media/image25.png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27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6.svg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7.png"/><Relationship Id="rId5" Type="http://schemas.openxmlformats.org/officeDocument/2006/relationships/image" Target="../media/image33.wmf"/><Relationship Id="rId15" Type="http://schemas.openxmlformats.org/officeDocument/2006/relationships/image" Target="../media/image39.wmf"/><Relationship Id="rId10" Type="http://schemas.openxmlformats.org/officeDocument/2006/relationships/image" Target="../media/image36.png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6.png"/><Relationship Id="rId7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2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5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09-10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几种主要摄动及特殊轨道类型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3" y="4516087"/>
            <a:ext cx="7255333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4.2~4.7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航天器定轨理论与应用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22C9C-3FB8-CA93-7A56-B4CBEBF3D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E0FCE7-CD30-EE21-B848-548B9A4E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91" y="1826848"/>
            <a:ext cx="8646059" cy="45112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84BB28-DCD6-34CB-B60E-ADAE2F776258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回顾第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8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03E637C-8872-CA37-FCBD-D925AF5EF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764DABE-4051-CECB-CCBB-ACF7A8263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40F44AA-63A9-B270-0DEA-9480D01E8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62" y="3690208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68753" y="911787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71400" imgH="403920" progId="Equation.AxMath">
                  <p:embed/>
                </p:oleObj>
              </mc:Choice>
              <mc:Fallback>
                <p:oleObj name="AxMath" r:id="rId5" imgW="1571400" imgH="403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B38377B-730F-8EC7-65F0-D0BA468D6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2423397" y="3690208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5024176" y="4533652"/>
            <a:ext cx="767717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680" y="5930014"/>
            <a:ext cx="571360" cy="571360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8BC2A5D-50FD-DD8D-19BF-A9CFE5150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6482" y="4397100"/>
          <a:ext cx="4227280" cy="61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420640" imgH="351360" progId="Equation.AxMath">
                  <p:embed/>
                </p:oleObj>
              </mc:Choice>
              <mc:Fallback>
                <p:oleObj name="AxMath" r:id="rId10" imgW="2420640" imgH="3513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8BC2A5D-50FD-DD8D-19BF-A9CFE5150D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56482" y="4397100"/>
                        <a:ext cx="4227280" cy="612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EE80A04C-1638-1708-FEC5-B3CA137BC1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9710F3-1E9D-4BE9-431D-EC0837BC1FCE}"/>
              </a:ext>
            </a:extLst>
          </p:cNvPr>
          <p:cNvSpPr txBox="1"/>
          <p:nvPr/>
        </p:nvSpPr>
        <p:spPr>
          <a:xfrm>
            <a:off x="7162753" y="3555480"/>
            <a:ext cx="3438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./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attachments/MolniyaOrbit.html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该特解在完成力学系统中是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7D9E0F6-7E17-E5B3-995F-3680A2CEF4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94BB7B2-0F0F-DFC6-C57A-0AB607CE0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5239C06-E96B-7E45-0110-7982B2A9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2" y="1735931"/>
            <a:ext cx="7358761" cy="46420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带谐项的二阶长期项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8418197" y="5449002"/>
            <a:ext cx="304182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奇数项没有常数部分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2D3C76-B922-5284-2D74-904906DF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CCEDB-9B2D-2229-8BF5-2026A385D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629" y="3738502"/>
            <a:ext cx="2759396" cy="16246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03EB19-8588-5193-443B-F0726111E12F}"/>
              </a:ext>
            </a:extLst>
          </p:cNvPr>
          <p:cNvSpPr/>
          <p:nvPr/>
        </p:nvSpPr>
        <p:spPr>
          <a:xfrm>
            <a:off x="6526659" y="3018125"/>
            <a:ext cx="304182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sz="2000" baseline="-25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841E5-B393-B063-DD8A-CD05048CF720}"/>
              </a:ext>
            </a:extLst>
          </p:cNvPr>
          <p:cNvSpPr/>
          <p:nvPr/>
        </p:nvSpPr>
        <p:spPr>
          <a:xfrm>
            <a:off x="1449623" y="1741763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19F2D-E54D-23FA-49F9-92D898364157}"/>
              </a:ext>
            </a:extLst>
          </p:cNvPr>
          <p:cNvSpPr/>
          <p:nvPr/>
        </p:nvSpPr>
        <p:spPr>
          <a:xfrm>
            <a:off x="1271517" y="2734092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B292CA-E5C0-4F96-8DF2-DC4E5C5DBD0E}"/>
              </a:ext>
            </a:extLst>
          </p:cNvPr>
          <p:cNvSpPr/>
          <p:nvPr/>
        </p:nvSpPr>
        <p:spPr>
          <a:xfrm>
            <a:off x="1271516" y="3239070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23A6E6-51F3-3147-4D8E-6BCADF26AD44}"/>
              </a:ext>
            </a:extLst>
          </p:cNvPr>
          <p:cNvSpPr/>
          <p:nvPr/>
        </p:nvSpPr>
        <p:spPr>
          <a:xfrm>
            <a:off x="1271515" y="4236775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342BE3-C87F-91CE-1C58-BB619D6E90BA}"/>
              </a:ext>
            </a:extLst>
          </p:cNvPr>
          <p:cNvSpPr/>
          <p:nvPr/>
        </p:nvSpPr>
        <p:spPr>
          <a:xfrm>
            <a:off x="1345663" y="4813747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7112BA-C6E1-1B3C-9416-B5E22AFB1A44}"/>
              </a:ext>
            </a:extLst>
          </p:cNvPr>
          <p:cNvSpPr/>
          <p:nvPr/>
        </p:nvSpPr>
        <p:spPr>
          <a:xfrm>
            <a:off x="1316925" y="5804996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1E85D9F-320B-B74A-069B-324F77EC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 animBg="1"/>
      <p:bldP spid="9" grpId="0" animBg="1"/>
      <p:bldP spid="10" grpId="0" animBg="1"/>
      <p:bldP spid="12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阶长周期项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7055762" y="3799412"/>
            <a:ext cx="503751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低轨小偏心率（近圆）轨道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项比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项高一阶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E2DD5C-D2D2-3BB7-7D67-19D368F5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0" y="2077244"/>
            <a:ext cx="6223934" cy="35623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2C353C-91EA-99FF-DACD-A6E2E3BA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D9C87E-06C6-C9BE-1989-6F79F14C1C95}"/>
              </a:ext>
            </a:extLst>
          </p:cNvPr>
          <p:cNvSpPr/>
          <p:nvPr/>
        </p:nvSpPr>
        <p:spPr>
          <a:xfrm>
            <a:off x="4094665" y="279181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92C2C7-16C4-C122-DDFD-FB71FC111FE0}"/>
              </a:ext>
            </a:extLst>
          </p:cNvPr>
          <p:cNvSpPr/>
          <p:nvPr/>
        </p:nvSpPr>
        <p:spPr>
          <a:xfrm>
            <a:off x="6345245" y="288325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F6070-A934-DF24-4AEB-A18E216A52D7}"/>
              </a:ext>
            </a:extLst>
          </p:cNvPr>
          <p:cNvSpPr/>
          <p:nvPr/>
        </p:nvSpPr>
        <p:spPr>
          <a:xfrm>
            <a:off x="5015209" y="4366939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C9D2F6-A2BC-AD8B-BBE4-01594859AD64}"/>
              </a:ext>
            </a:extLst>
          </p:cNvPr>
          <p:cNvSpPr/>
          <p:nvPr/>
        </p:nvSpPr>
        <p:spPr>
          <a:xfrm>
            <a:off x="3244598" y="5081834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EE5585-E762-FF6A-CA8F-3FFE7E377757}"/>
              </a:ext>
            </a:extLst>
          </p:cNvPr>
          <p:cNvSpPr/>
          <p:nvPr/>
        </p:nvSpPr>
        <p:spPr>
          <a:xfrm>
            <a:off x="3008159" y="5945982"/>
            <a:ext cx="742119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小分母问题：无奇点根数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拟平均根数法（不扣除长周期项）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DF6C61-0A3B-0C84-6FCC-541E982585B6}"/>
              </a:ext>
            </a:extLst>
          </p:cNvPr>
          <p:cNvSpPr/>
          <p:nvPr/>
        </p:nvSpPr>
        <p:spPr>
          <a:xfrm>
            <a:off x="2695398" y="2364299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DEC0F-9F43-BE17-6709-E27DD1DDDBA8}"/>
              </a:ext>
            </a:extLst>
          </p:cNvPr>
          <p:cNvSpPr/>
          <p:nvPr/>
        </p:nvSpPr>
        <p:spPr>
          <a:xfrm>
            <a:off x="2672532" y="3931948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440FF1C-3D91-E745-D345-75DACF217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田谐项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59109B-FEDE-C84B-8BA4-8187BB67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95" y="2591769"/>
            <a:ext cx="3159097" cy="11616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D7FB39A-ACDB-FAA9-E068-E8F3B1D94371}"/>
              </a:ext>
            </a:extLst>
          </p:cNvPr>
          <p:cNvSpPr/>
          <p:nvPr/>
        </p:nvSpPr>
        <p:spPr>
          <a:xfrm>
            <a:off x="1915808" y="4287793"/>
            <a:ext cx="1615755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914BE8-BE8D-045D-2128-BD0DF222BEDC}"/>
              </a:ext>
            </a:extLst>
          </p:cNvPr>
          <p:cNvSpPr/>
          <p:nvPr/>
        </p:nvSpPr>
        <p:spPr>
          <a:xfrm>
            <a:off x="294063" y="4287792"/>
            <a:ext cx="1306842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显含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453450-59CE-C12F-78C0-95CFD0793AE0}"/>
              </a:ext>
            </a:extLst>
          </p:cNvPr>
          <p:cNvSpPr/>
          <p:nvPr/>
        </p:nvSpPr>
        <p:spPr>
          <a:xfrm>
            <a:off x="191022" y="5202916"/>
            <a:ext cx="181218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非定常问题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积分困难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D9B0A6A-160D-C056-0384-B7D0CB657E54}"/>
              </a:ext>
            </a:extLst>
          </p:cNvPr>
          <p:cNvSpPr/>
          <p:nvPr/>
        </p:nvSpPr>
        <p:spPr>
          <a:xfrm>
            <a:off x="947484" y="4899277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A81BDB7-4662-BA19-7626-99E1BF37242F}"/>
              </a:ext>
            </a:extLst>
          </p:cNvPr>
          <p:cNvCxnSpPr/>
          <p:nvPr/>
        </p:nvCxnSpPr>
        <p:spPr>
          <a:xfrm flipV="1">
            <a:off x="1444959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5F8085-2922-FDC2-BE0E-2EBD32DC4F31}"/>
              </a:ext>
            </a:extLst>
          </p:cNvPr>
          <p:cNvCxnSpPr/>
          <p:nvPr/>
        </p:nvCxnSpPr>
        <p:spPr>
          <a:xfrm flipV="1">
            <a:off x="2083975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1838E54-1736-CAB9-F66B-BB3A9E04EAFA}"/>
              </a:ext>
            </a:extLst>
          </p:cNvPr>
          <p:cNvSpPr/>
          <p:nvPr/>
        </p:nvSpPr>
        <p:spPr>
          <a:xfrm>
            <a:off x="2447541" y="5548652"/>
            <a:ext cx="273569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展开成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的三角函数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CFED036-76FA-7A72-902E-7B0F59BEB441}"/>
              </a:ext>
            </a:extLst>
          </p:cNvPr>
          <p:cNvSpPr/>
          <p:nvPr/>
        </p:nvSpPr>
        <p:spPr>
          <a:xfrm rot="16200000">
            <a:off x="2041504" y="5559031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D3FB772-2BE5-84A8-3968-2597C1CD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81" y="3538189"/>
            <a:ext cx="6776633" cy="615553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70562A-C1BE-8442-B3C5-1D232C03C1BF}"/>
              </a:ext>
            </a:extLst>
          </p:cNvPr>
          <p:cNvCxnSpPr>
            <a:cxnSpLocks/>
          </p:cNvCxnSpPr>
          <p:nvPr/>
        </p:nvCxnSpPr>
        <p:spPr>
          <a:xfrm>
            <a:off x="7806001" y="3051687"/>
            <a:ext cx="0" cy="466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73301E4-227F-0DD4-E0E7-04FA900B1290}"/>
              </a:ext>
            </a:extLst>
          </p:cNvPr>
          <p:cNvCxnSpPr/>
          <p:nvPr/>
        </p:nvCxnSpPr>
        <p:spPr>
          <a:xfrm flipV="1">
            <a:off x="9041366" y="4148017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1F22F2-F19A-2DBB-8203-21E13299D0BC}"/>
              </a:ext>
            </a:extLst>
          </p:cNvPr>
          <p:cNvSpPr/>
          <p:nvPr/>
        </p:nvSpPr>
        <p:spPr>
          <a:xfrm>
            <a:off x="5906570" y="2183222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倾角函数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（来自勒让德多项式展开）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5CEA3E-561E-6DE3-D055-B9C838ED2978}"/>
              </a:ext>
            </a:extLst>
          </p:cNvPr>
          <p:cNvSpPr/>
          <p:nvPr/>
        </p:nvSpPr>
        <p:spPr>
          <a:xfrm>
            <a:off x="7122056" y="4621897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汉森系数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（来自展开成平近点角过程）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D02774E-BDEB-3E1C-AD79-F0858A8B7E52}"/>
              </a:ext>
            </a:extLst>
          </p:cNvPr>
          <p:cNvSpPr/>
          <p:nvPr/>
        </p:nvSpPr>
        <p:spPr>
          <a:xfrm>
            <a:off x="7405159" y="3546961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B5391DD-EE71-A18D-0724-FD0A4204DC62}"/>
              </a:ext>
            </a:extLst>
          </p:cNvPr>
          <p:cNvSpPr/>
          <p:nvPr/>
        </p:nvSpPr>
        <p:spPr>
          <a:xfrm>
            <a:off x="8679711" y="3537023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D32FD87-E1A6-8FC5-8588-4834A4C2DA75}"/>
              </a:ext>
            </a:extLst>
          </p:cNvPr>
          <p:cNvSpPr/>
          <p:nvPr/>
        </p:nvSpPr>
        <p:spPr>
          <a:xfrm>
            <a:off x="6578712" y="5721395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递推算法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（精度、稳定性、速度）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A60D841-83B9-3061-88A7-A81C13A4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3" y="1166456"/>
            <a:ext cx="571360" cy="571360"/>
          </a:xfrm>
          <a:prstGeom prst="rect">
            <a:avLst/>
          </a:prstGeom>
        </p:spPr>
      </p:pic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300551FE-E2CD-396E-E013-114652332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6570" y="2181241"/>
            <a:ext cx="571360" cy="571360"/>
          </a:xfrm>
          <a:prstGeom prst="rect">
            <a:avLst/>
          </a:prstGeom>
        </p:spPr>
      </p:pic>
      <p:pic>
        <p:nvPicPr>
          <p:cNvPr id="14" name="图形 13" descr="眩晕的脸轮廓 纯色填充">
            <a:extLst>
              <a:ext uri="{FF2B5EF4-FFF2-40B4-BE49-F238E27FC236}">
                <a16:creationId xmlns:a16="http://schemas.microsoft.com/office/drawing/2014/main" id="{438BFC1E-C60A-9D8E-ED48-035D8AB7A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3603" y="4613597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AC824C-0702-B33E-4B45-22553682E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95" y="1848868"/>
            <a:ext cx="4562064" cy="635565"/>
          </a:xfrm>
          <a:prstGeom prst="rect">
            <a:avLst/>
          </a:prstGeom>
        </p:spPr>
      </p:pic>
      <p:sp>
        <p:nvSpPr>
          <p:cNvPr id="19" name="弧形 18">
            <a:extLst>
              <a:ext uri="{FF2B5EF4-FFF2-40B4-BE49-F238E27FC236}">
                <a16:creationId xmlns:a16="http://schemas.microsoft.com/office/drawing/2014/main" id="{64E3422E-1650-34F7-A412-D0EC2B5F1E9F}"/>
              </a:ext>
            </a:extLst>
          </p:cNvPr>
          <p:cNvSpPr/>
          <p:nvPr/>
        </p:nvSpPr>
        <p:spPr>
          <a:xfrm rot="5557115">
            <a:off x="1207856" y="-258241"/>
            <a:ext cx="2938586" cy="4884327"/>
          </a:xfrm>
          <a:prstGeom prst="arc">
            <a:avLst>
              <a:gd name="adj1" fmla="val 16200000"/>
              <a:gd name="adj2" fmla="val 37835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8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项摄动函数展开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C5FED-1F95-C3FC-4D69-55ABA500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2" y="3009517"/>
            <a:ext cx="4442400" cy="34397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CFAC78-3618-B5C5-2BCC-7F82DCA0F4F4}"/>
              </a:ext>
            </a:extLst>
          </p:cNvPr>
          <p:cNvSpPr/>
          <p:nvPr/>
        </p:nvSpPr>
        <p:spPr>
          <a:xfrm>
            <a:off x="7323852" y="3429000"/>
            <a:ext cx="3523960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哇塞！</a:t>
            </a:r>
            <a:endParaRPr lang="en-US" alt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全是短周期项！</a:t>
            </a:r>
            <a:endParaRPr 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61AE7-E313-6E77-DB66-5C003CEC6B9F}"/>
              </a:ext>
            </a:extLst>
          </p:cNvPr>
          <p:cNvSpPr/>
          <p:nvPr/>
        </p:nvSpPr>
        <p:spPr>
          <a:xfrm>
            <a:off x="9832239" y="5261256"/>
            <a:ext cx="2291514" cy="1169038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不闭合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拉普拉斯极限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9C899F-9FA4-955F-624A-44432336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75" y="1983072"/>
            <a:ext cx="2878842" cy="5640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9A4583-17F3-6D2F-DE1A-167780A1F9A8}"/>
              </a:ext>
            </a:extLst>
          </p:cNvPr>
          <p:cNvSpPr/>
          <p:nvPr/>
        </p:nvSpPr>
        <p:spPr>
          <a:xfrm>
            <a:off x="360402" y="1814176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（反映赤道扁率）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0B6A3F-8429-0CE3-066C-8C7A799F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43" y="5827736"/>
            <a:ext cx="3027239" cy="633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47EB1C-82D0-95ED-6CB5-F345FC869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943" y="2602690"/>
            <a:ext cx="3098215" cy="30887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7711CA-D7B1-40B2-E490-D605ADD2D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577" y="1423096"/>
            <a:ext cx="5002376" cy="873511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C5E23CB5-E3BA-A453-3A6D-7940DA213BDD}"/>
              </a:ext>
            </a:extLst>
          </p:cNvPr>
          <p:cNvSpPr/>
          <p:nvPr/>
        </p:nvSpPr>
        <p:spPr>
          <a:xfrm>
            <a:off x="3704176" y="6088050"/>
            <a:ext cx="486255" cy="48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598940-BE90-D9D2-A2ED-A4AF3917AB2D}"/>
              </a:ext>
            </a:extLst>
          </p:cNvPr>
          <p:cNvSpPr/>
          <p:nvPr/>
        </p:nvSpPr>
        <p:spPr>
          <a:xfrm>
            <a:off x="8491402" y="1972389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867102B-E111-5786-20BA-51CA3705C481}"/>
              </a:ext>
            </a:extLst>
          </p:cNvPr>
          <p:cNvSpPr/>
          <p:nvPr/>
        </p:nvSpPr>
        <p:spPr>
          <a:xfrm>
            <a:off x="9703030" y="1514880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F58BB-C340-E89F-B186-84C3CD8F3518}"/>
              </a:ext>
            </a:extLst>
          </p:cNvPr>
          <p:cNvSpPr/>
          <p:nvPr/>
        </p:nvSpPr>
        <p:spPr>
          <a:xfrm>
            <a:off x="5041317" y="3815653"/>
            <a:ext cx="13873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快变量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A8D72EE6-4A9D-DCF7-B9C7-3FEEA7954C2D}"/>
              </a:ext>
            </a:extLst>
          </p:cNvPr>
          <p:cNvSpPr/>
          <p:nvPr/>
        </p:nvSpPr>
        <p:spPr>
          <a:xfrm rot="14849261">
            <a:off x="5834940" y="1692225"/>
            <a:ext cx="404258" cy="849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74151D3-4FAC-DB6A-124F-15526D823443}"/>
              </a:ext>
            </a:extLst>
          </p:cNvPr>
          <p:cNvSpPr/>
          <p:nvPr/>
        </p:nvSpPr>
        <p:spPr>
          <a:xfrm>
            <a:off x="8289273" y="2371031"/>
            <a:ext cx="404258" cy="564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3893D5-92AD-6CF2-062E-942A9C711D75}"/>
              </a:ext>
            </a:extLst>
          </p:cNvPr>
          <p:cNvSpPr/>
          <p:nvPr/>
        </p:nvSpPr>
        <p:spPr>
          <a:xfrm>
            <a:off x="38689" y="4515332"/>
            <a:ext cx="1583330" cy="40011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B690FC7-3B82-5327-E2A9-6A00260AB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883" y="4583036"/>
            <a:ext cx="304136" cy="2670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DB836B-EE94-5E56-6B08-0D19FED39E0D}"/>
              </a:ext>
            </a:extLst>
          </p:cNvPr>
          <p:cNvSpPr/>
          <p:nvPr/>
        </p:nvSpPr>
        <p:spPr>
          <a:xfrm>
            <a:off x="38689" y="4987523"/>
            <a:ext cx="1634254" cy="64633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      地方恒星时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08CE2D0-10EE-F59B-4CD2-102DBBA8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05" y="5312813"/>
            <a:ext cx="390525" cy="314325"/>
          </a:xfrm>
          <a:prstGeom prst="rect">
            <a:avLst/>
          </a:prstGeom>
        </p:spPr>
      </p:pic>
      <p:pic>
        <p:nvPicPr>
          <p:cNvPr id="19" name="图形 18" descr="紧张的脸轮廓 纯色填充">
            <a:extLst>
              <a:ext uri="{FF2B5EF4-FFF2-40B4-BE49-F238E27FC236}">
                <a16:creationId xmlns:a16="http://schemas.microsoft.com/office/drawing/2014/main" id="{2299F32C-CA92-81A2-4037-E846161133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DCE686-E94A-94EC-8ACF-AEBAD5FAB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32" y="5014061"/>
            <a:ext cx="304136" cy="2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" grpId="0" animBg="1"/>
      <p:bldP spid="14" grpId="0" animBg="1"/>
      <p:bldP spid="15" grpId="0" animBg="1"/>
      <p:bldP spid="16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0297" y="849036"/>
            <a:ext cx="5696607" cy="5781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第三体引力摄动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地球同步轨道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光压摄动和地影方程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其他摄动加速度的计算*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潮汐摄动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坐标系附加摄动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后牛顿效应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*大气摄动见第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273508-DD1D-E349-732D-0E8C9BC389AD}"/>
              </a:ext>
            </a:extLst>
          </p:cNvPr>
          <p:cNvSpPr/>
          <p:nvPr/>
        </p:nvSpPr>
        <p:spPr>
          <a:xfrm>
            <a:off x="7984218" y="4885784"/>
            <a:ext cx="4132443" cy="157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人造天体动力学的核心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本节内容特点是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学完就忘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建议自行推导相关公式后再回来浏览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小分母问题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轨道共振问题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1416106" y="5588544"/>
            <a:ext cx="910765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虽然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项全是短周期项，但同步轨道卫星受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长周期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影响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3F306-E43F-A9E7-DDB2-B945A35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7" y="1947296"/>
            <a:ext cx="7355903" cy="1111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8D3B60-504A-1596-0CEC-6A50E184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419" y="2199046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E1D60C-97EB-344C-5B95-FBB94070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85" y="4467724"/>
            <a:ext cx="6764944" cy="5853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6EC612B-7819-4D53-0746-616A76B523F7}"/>
              </a:ext>
            </a:extLst>
          </p:cNvPr>
          <p:cNvSpPr/>
          <p:nvPr/>
        </p:nvSpPr>
        <p:spPr>
          <a:xfrm>
            <a:off x="720972" y="3776712"/>
            <a:ext cx="487125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                 ，采用拟平均根数法构造：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3DD093-1602-9F6D-A232-6B63697D3A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0" t="61342"/>
          <a:stretch/>
        </p:blipFill>
        <p:spPr>
          <a:xfrm>
            <a:off x="7306887" y="3975480"/>
            <a:ext cx="3324110" cy="277215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B426C2-77E6-DDD7-D074-267F763F3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361" y="3881175"/>
            <a:ext cx="1073597" cy="3535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0B1BD98-3979-1832-DD4A-7D6E91DA04D7}"/>
              </a:ext>
            </a:extLst>
          </p:cNvPr>
          <p:cNvSpPr/>
          <p:nvPr/>
        </p:nvSpPr>
        <p:spPr>
          <a:xfrm>
            <a:off x="2478377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C5CC47-D302-45A6-556B-E4ECA00CDA0A}"/>
              </a:ext>
            </a:extLst>
          </p:cNvPr>
          <p:cNvSpPr/>
          <p:nvPr/>
        </p:nvSpPr>
        <p:spPr>
          <a:xfrm>
            <a:off x="5094058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6D5EAB-CC2D-9872-594B-124F668F672B}"/>
              </a:ext>
            </a:extLst>
          </p:cNvPr>
          <p:cNvSpPr/>
          <p:nvPr/>
        </p:nvSpPr>
        <p:spPr>
          <a:xfrm>
            <a:off x="4465118" y="1661570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A3CC8-7620-69CE-CBE2-FC591E210B49}"/>
              </a:ext>
            </a:extLst>
          </p:cNvPr>
          <p:cNvSpPr/>
          <p:nvPr/>
        </p:nvSpPr>
        <p:spPr>
          <a:xfrm>
            <a:off x="9082778" y="6113264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AFCC56B-23FA-52D3-6D32-6A254FE49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第三体摄动力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摄动函数：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77384-7571-621E-F84C-806FBA9E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97" y="1742439"/>
            <a:ext cx="2647950" cy="7143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C10A1AE-D064-4AF5-FCC7-35949337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5419250"/>
            <a:ext cx="8638560" cy="77641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ED60258-6536-115B-64FD-C3ED988502DC}"/>
              </a:ext>
            </a:extLst>
          </p:cNvPr>
          <p:cNvSpPr/>
          <p:nvPr/>
        </p:nvSpPr>
        <p:spPr>
          <a:xfrm>
            <a:off x="2432942" y="6190354"/>
            <a:ext cx="189571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6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无关可省略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2713702" y="5419250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6DE250-EAFB-839C-D04B-8BDD575D0EFB}"/>
              </a:ext>
            </a:extLst>
          </p:cNvPr>
          <p:cNvSpPr/>
          <p:nvPr/>
        </p:nvSpPr>
        <p:spPr>
          <a:xfrm>
            <a:off x="6093777" y="5381079"/>
            <a:ext cx="3721275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6534796" y="6211681"/>
            <a:ext cx="315489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高阶是否可忽略？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10F18AE-A99B-505E-2AE3-3F522FBE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17" y="3122722"/>
            <a:ext cx="4690582" cy="17312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EA50AD-EBF2-2A1A-44FB-EAC71C085B6D}"/>
              </a:ext>
            </a:extLst>
          </p:cNvPr>
          <p:cNvSpPr/>
          <p:nvPr/>
        </p:nvSpPr>
        <p:spPr>
          <a:xfrm>
            <a:off x="5557684" y="3763041"/>
            <a:ext cx="2881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球谐函数展开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898000-A3D8-B471-25E2-A352D99949B7}"/>
              </a:ext>
            </a:extLst>
          </p:cNvPr>
          <p:cNvSpPr/>
          <p:nvPr/>
        </p:nvSpPr>
        <p:spPr>
          <a:xfrm>
            <a:off x="6479132" y="4378153"/>
            <a:ext cx="5414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可转换成根数表达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B02CD5-E194-BB4A-8824-2ABF61D70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84" y="1145212"/>
            <a:ext cx="5753100" cy="245745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A2DD0C19-3698-EB5D-E578-D1CD54752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6F7228-F02C-BAC2-9B6F-D142B1CF6212}"/>
              </a:ext>
            </a:extLst>
          </p:cNvPr>
          <p:cNvSpPr/>
          <p:nvPr/>
        </p:nvSpPr>
        <p:spPr>
          <a:xfrm>
            <a:off x="8434234" y="4869835"/>
            <a:ext cx="3637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问：如果第三体不是质点怎么处理？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4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6849" y="5990038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月球不可忽略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A2CA50-1937-F543-69B1-E3855EC5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18" y="1163860"/>
            <a:ext cx="6282045" cy="564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7A33D1-9325-602F-7F36-50A4216D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49" y="2080895"/>
            <a:ext cx="504825" cy="7239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CA0FA42-F435-3717-8B37-8581FC566B5B}"/>
              </a:ext>
            </a:extLst>
          </p:cNvPr>
          <p:cNvSpPr/>
          <p:nvPr/>
        </p:nvSpPr>
        <p:spPr>
          <a:xfrm>
            <a:off x="809173" y="1966335"/>
            <a:ext cx="5284604" cy="4060574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6CB9FC-028E-7E32-F7A3-39592DD96AB9}"/>
              </a:ext>
            </a:extLst>
          </p:cNvPr>
          <p:cNvSpPr/>
          <p:nvPr/>
        </p:nvSpPr>
        <p:spPr>
          <a:xfrm>
            <a:off x="4190488" y="1172068"/>
            <a:ext cx="1797358" cy="55641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74E7B1-00C3-9C1F-4D1C-324A2B1E9CA6}"/>
              </a:ext>
            </a:extLst>
          </p:cNvPr>
          <p:cNvSpPr/>
          <p:nvPr/>
        </p:nvSpPr>
        <p:spPr>
          <a:xfrm>
            <a:off x="6189891" y="1181523"/>
            <a:ext cx="2238811" cy="5469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20AACD-E88A-2757-5EBB-4783127DE269}"/>
              </a:ext>
            </a:extLst>
          </p:cNvPr>
          <p:cNvSpPr/>
          <p:nvPr/>
        </p:nvSpPr>
        <p:spPr>
          <a:xfrm>
            <a:off x="6494963" y="1961877"/>
            <a:ext cx="5185760" cy="406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442641C-C6B1-B7ED-FE68-32A79BC9E017}"/>
              </a:ext>
            </a:extLst>
          </p:cNvPr>
          <p:cNvCxnSpPr>
            <a:cxnSpLocks/>
          </p:cNvCxnSpPr>
          <p:nvPr/>
        </p:nvCxnSpPr>
        <p:spPr>
          <a:xfrm>
            <a:off x="8325465" y="476383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87574D-6F2E-6D71-E7E1-C41BFCBF9B0D}"/>
              </a:ext>
            </a:extLst>
          </p:cNvPr>
          <p:cNvCxnSpPr>
            <a:cxnSpLocks/>
          </p:cNvCxnSpPr>
          <p:nvPr/>
        </p:nvCxnSpPr>
        <p:spPr>
          <a:xfrm>
            <a:off x="9885107" y="372689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1D75888-020B-F797-9929-B45818E0119E}"/>
              </a:ext>
            </a:extLst>
          </p:cNvPr>
          <p:cNvSpPr/>
          <p:nvPr/>
        </p:nvSpPr>
        <p:spPr>
          <a:xfrm>
            <a:off x="8359884" y="261515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C2999F7-EC3E-7DDA-F51F-B01851650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82" y="2789907"/>
            <a:ext cx="276225" cy="2476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95E0925-6985-03E7-DAFF-B56146EC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48" y="3138948"/>
            <a:ext cx="323850" cy="304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186FDE8-5F5B-8F86-5B81-19F29C593130}"/>
              </a:ext>
            </a:extLst>
          </p:cNvPr>
          <p:cNvSpPr/>
          <p:nvPr/>
        </p:nvSpPr>
        <p:spPr>
          <a:xfrm>
            <a:off x="9951524" y="261515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D3A60CE-692D-3756-F434-B9F01956E98A}"/>
              </a:ext>
            </a:extLst>
          </p:cNvPr>
          <p:cNvSpPr/>
          <p:nvPr/>
        </p:nvSpPr>
        <p:spPr>
          <a:xfrm>
            <a:off x="6813285" y="3738151"/>
            <a:ext cx="16625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182F36F-6102-8EE6-332F-AFEF0C5A76FA}"/>
              </a:ext>
            </a:extLst>
          </p:cNvPr>
          <p:cNvSpPr/>
          <p:nvPr/>
        </p:nvSpPr>
        <p:spPr>
          <a:xfrm>
            <a:off x="6813285" y="4947495"/>
            <a:ext cx="166258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890F0E-75E8-29CE-3D6C-E3724DD07C4E}"/>
              </a:ext>
            </a:extLst>
          </p:cNvPr>
          <p:cNvSpPr/>
          <p:nvPr/>
        </p:nvSpPr>
        <p:spPr>
          <a:xfrm>
            <a:off x="10085987" y="511929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B1AF8F-78D7-7C99-D031-E085F11C0F98}"/>
              </a:ext>
            </a:extLst>
          </p:cNvPr>
          <p:cNvSpPr/>
          <p:nvPr/>
        </p:nvSpPr>
        <p:spPr>
          <a:xfrm>
            <a:off x="10085987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7211F8-BE52-CBA3-132F-E8A14F0E320F}"/>
              </a:ext>
            </a:extLst>
          </p:cNvPr>
          <p:cNvSpPr/>
          <p:nvPr/>
        </p:nvSpPr>
        <p:spPr>
          <a:xfrm>
            <a:off x="8375219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80430C-B7C5-0E02-D683-190A960A7650}"/>
              </a:ext>
            </a:extLst>
          </p:cNvPr>
          <p:cNvSpPr/>
          <p:nvPr/>
        </p:nvSpPr>
        <p:spPr>
          <a:xfrm>
            <a:off x="8375219" y="511929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55659E-E075-EA04-C6B3-4BCF26400206}"/>
              </a:ext>
            </a:extLst>
          </p:cNvPr>
          <p:cNvSpPr/>
          <p:nvPr/>
        </p:nvSpPr>
        <p:spPr>
          <a:xfrm>
            <a:off x="1030583" y="5991727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F1F32EF-B3F7-82DA-729C-94736EBA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2" y="2062744"/>
            <a:ext cx="1047057" cy="1166342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448F922-654B-8659-F5B4-827AA4702C89}"/>
              </a:ext>
            </a:extLst>
          </p:cNvPr>
          <p:cNvCxnSpPr>
            <a:cxnSpLocks/>
          </p:cNvCxnSpPr>
          <p:nvPr/>
        </p:nvCxnSpPr>
        <p:spPr>
          <a:xfrm>
            <a:off x="2811141" y="493688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2170D8-612E-DE5E-9D71-A1497C4207DE}"/>
              </a:ext>
            </a:extLst>
          </p:cNvPr>
          <p:cNvCxnSpPr>
            <a:cxnSpLocks/>
          </p:cNvCxnSpPr>
          <p:nvPr/>
        </p:nvCxnSpPr>
        <p:spPr>
          <a:xfrm>
            <a:off x="4370783" y="389994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54F5264-74FA-298B-8C3D-5FF02DE51085}"/>
              </a:ext>
            </a:extLst>
          </p:cNvPr>
          <p:cNvSpPr/>
          <p:nvPr/>
        </p:nvSpPr>
        <p:spPr>
          <a:xfrm>
            <a:off x="2845560" y="278820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D6D6651-4D83-69DF-144C-0ED8F4D9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58" y="2962957"/>
            <a:ext cx="276225" cy="24765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06ECEF8-F464-07CB-C3CF-96049EEF8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24" y="3311998"/>
            <a:ext cx="323850" cy="30480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DAD19AE8-1F95-B45C-86B2-289F6C0BF26A}"/>
              </a:ext>
            </a:extLst>
          </p:cNvPr>
          <p:cNvSpPr/>
          <p:nvPr/>
        </p:nvSpPr>
        <p:spPr>
          <a:xfrm>
            <a:off x="4437200" y="278820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B01FA97-6A9C-FDAC-DD70-D1D06EA01CE5}"/>
              </a:ext>
            </a:extLst>
          </p:cNvPr>
          <p:cNvSpPr/>
          <p:nvPr/>
        </p:nvSpPr>
        <p:spPr>
          <a:xfrm>
            <a:off x="1203731" y="3666956"/>
            <a:ext cx="1662585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637526A-C8AA-BE95-886C-EBD365B140C3}"/>
              </a:ext>
            </a:extLst>
          </p:cNvPr>
          <p:cNvSpPr/>
          <p:nvPr/>
        </p:nvSpPr>
        <p:spPr>
          <a:xfrm>
            <a:off x="1148557" y="4924321"/>
            <a:ext cx="1662584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561DBC5-58C9-8363-B042-B1D80220D3A7}"/>
              </a:ext>
            </a:extLst>
          </p:cNvPr>
          <p:cNvSpPr/>
          <p:nvPr/>
        </p:nvSpPr>
        <p:spPr>
          <a:xfrm>
            <a:off x="4571663" y="529234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016E43-E59D-D842-107F-BECE66DFC531}"/>
              </a:ext>
            </a:extLst>
          </p:cNvPr>
          <p:cNvSpPr/>
          <p:nvPr/>
        </p:nvSpPr>
        <p:spPr>
          <a:xfrm>
            <a:off x="4571663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3B52B4E-B618-DEF3-FCC5-BBCAE1628213}"/>
              </a:ext>
            </a:extLst>
          </p:cNvPr>
          <p:cNvSpPr/>
          <p:nvPr/>
        </p:nvSpPr>
        <p:spPr>
          <a:xfrm>
            <a:off x="2860895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9ECB97B-47D0-E74B-AEA9-36813230D5CE}"/>
              </a:ext>
            </a:extLst>
          </p:cNvPr>
          <p:cNvSpPr/>
          <p:nvPr/>
        </p:nvSpPr>
        <p:spPr>
          <a:xfrm>
            <a:off x="2860895" y="529234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4FA3AD96-0A56-5BDD-A945-4118C5A69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0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  <p:bldP spid="20" grpId="0" animBg="1"/>
      <p:bldP spid="21" grpId="0" animBg="1"/>
      <p:bldP spid="31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54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一阶长周期项：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85592" y="3160238"/>
            <a:ext cx="2948463" cy="972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幅角函数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22FDFD-D71B-6208-4199-B68150CF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05" y="1824547"/>
            <a:ext cx="6285830" cy="249730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4200335" y="3614362"/>
            <a:ext cx="534951" cy="743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790842" y="4478782"/>
            <a:ext cx="37324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不受小偏心率约束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C97E57-6E5F-8924-72F7-FB74CE0A6623}"/>
              </a:ext>
            </a:extLst>
          </p:cNvPr>
          <p:cNvSpPr/>
          <p:nvPr/>
        </p:nvSpPr>
        <p:spPr>
          <a:xfrm>
            <a:off x="8611977" y="5903459"/>
            <a:ext cx="348749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此外还有复杂的通约问题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B6BF38-6514-5BFE-C42A-848A70A0A1CD}"/>
              </a:ext>
            </a:extLst>
          </p:cNvPr>
          <p:cNvSpPr/>
          <p:nvPr/>
        </p:nvSpPr>
        <p:spPr>
          <a:xfrm>
            <a:off x="2251998" y="5093886"/>
            <a:ext cx="514484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高轨卫星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普遍存在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长周期振荡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285210-85B8-6633-2DBE-877061D7CC16}"/>
              </a:ext>
            </a:extLst>
          </p:cNvPr>
          <p:cNvSpPr/>
          <p:nvPr/>
        </p:nvSpPr>
        <p:spPr>
          <a:xfrm>
            <a:off x="6255995" y="5689486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198D4C3D-E133-B976-3610-BB56FC33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日月位置计算：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15447" y="5214536"/>
            <a:ext cx="3991859" cy="142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coordinates.get_sun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Time(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,scale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 )</a:t>
            </a:r>
            <a:endParaRPr lang="zh-CN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19722" y="6128139"/>
            <a:ext cx="664812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起算儒略世纪数和儒略日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44310F-8B8F-8051-7E46-A7090B0C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2" y="2800814"/>
            <a:ext cx="5112750" cy="20056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ED51E7-9E71-174F-D245-59F667A2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42" y="3943725"/>
            <a:ext cx="3008565" cy="214279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E1F2154D-305E-6DE9-A2C9-1F5E44412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087" y="1855103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CFBB5A-F7D6-7A3A-03E9-B8217BE83207}"/>
              </a:ext>
            </a:extLst>
          </p:cNvPr>
          <p:cNvSpPr txBox="1"/>
          <p:nvPr/>
        </p:nvSpPr>
        <p:spPr>
          <a:xfrm>
            <a:off x="905429" y="1837460"/>
            <a:ext cx="187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分析历表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0FF5EB-44D4-1238-58DC-17B6AE8F25B9}"/>
              </a:ext>
            </a:extLst>
          </p:cNvPr>
          <p:cNvSpPr txBox="1"/>
          <p:nvPr/>
        </p:nvSpPr>
        <p:spPr>
          <a:xfrm>
            <a:off x="8077661" y="1899501"/>
            <a:ext cx="3250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数值历表：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0A3EC1-C354-B4A3-3CDF-0557FCC055CE}"/>
              </a:ext>
            </a:extLst>
          </p:cNvPr>
          <p:cNvSpPr txBox="1"/>
          <p:nvPr/>
        </p:nvSpPr>
        <p:spPr>
          <a:xfrm>
            <a:off x="407987" y="2446834"/>
            <a:ext cx="6025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历元平赤道坐标系下太阳平均轨道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-3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-4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C2CA91-0683-DAEB-5E8D-A55492D522B5}"/>
              </a:ext>
            </a:extLst>
          </p:cNvPr>
          <p:cNvSpPr txBox="1"/>
          <p:nvPr/>
        </p:nvSpPr>
        <p:spPr>
          <a:xfrm>
            <a:off x="3894771" y="3277585"/>
            <a:ext cx="4626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下月球平均轨道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，缺少短周期项）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FFF6DD-07C1-BC71-51FD-9460E09F6522}"/>
              </a:ext>
            </a:extLst>
          </p:cNvPr>
          <p:cNvSpPr txBox="1"/>
          <p:nvPr/>
        </p:nvSpPr>
        <p:spPr>
          <a:xfrm>
            <a:off x="1194720" y="4918344"/>
            <a:ext cx="204764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61F0A4-CF7F-E679-9321-37CAA05B74D1}"/>
              </a:ext>
            </a:extLst>
          </p:cNvPr>
          <p:cNvSpPr txBox="1"/>
          <p:nvPr/>
        </p:nvSpPr>
        <p:spPr>
          <a:xfrm>
            <a:off x="1178612" y="5581123"/>
            <a:ext cx="20573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位置矢量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EF335D-F976-FB93-8C60-86776EBB74F2}"/>
              </a:ext>
            </a:extLst>
          </p:cNvPr>
          <p:cNvCxnSpPr>
            <a:cxnSpLocks/>
          </p:cNvCxnSpPr>
          <p:nvPr/>
        </p:nvCxnSpPr>
        <p:spPr>
          <a:xfrm flipH="1">
            <a:off x="3278560" y="5194370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160499-6AAD-A1F4-1133-EAA1DA9CCC51}"/>
              </a:ext>
            </a:extLst>
          </p:cNvPr>
          <p:cNvCxnSpPr>
            <a:cxnSpLocks/>
          </p:cNvCxnSpPr>
          <p:nvPr/>
        </p:nvCxnSpPr>
        <p:spPr>
          <a:xfrm flipH="1">
            <a:off x="3278560" y="5845979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6FEA0C-76C2-E950-1014-C1DF3A091EEC}"/>
              </a:ext>
            </a:extLst>
          </p:cNvPr>
          <p:cNvSpPr txBox="1"/>
          <p:nvPr/>
        </p:nvSpPr>
        <p:spPr>
          <a:xfrm>
            <a:off x="3386324" y="4949820"/>
            <a:ext cx="69906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球面三角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1C13D-40BD-1FF4-20BD-83EE43FEC3E4}"/>
              </a:ext>
            </a:extLst>
          </p:cNvPr>
          <p:cNvSpPr txBox="1"/>
          <p:nvPr/>
        </p:nvSpPr>
        <p:spPr>
          <a:xfrm>
            <a:off x="3386324" y="5590325"/>
            <a:ext cx="72148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坐标系旋转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DAB25C-30C1-4DAB-8FBA-CDB0C12B152F}"/>
              </a:ext>
            </a:extLst>
          </p:cNvPr>
          <p:cNvSpPr txBox="1"/>
          <p:nvPr/>
        </p:nvSpPr>
        <p:spPr>
          <a:xfrm>
            <a:off x="8054876" y="2477829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JPL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Development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Ephemeris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(DE)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E8A03-CC28-1237-FD68-546FFD729DB9}"/>
              </a:ext>
            </a:extLst>
          </p:cNvPr>
          <p:cNvSpPr txBox="1"/>
          <p:nvPr/>
        </p:nvSpPr>
        <p:spPr>
          <a:xfrm>
            <a:off x="8328729" y="2901080"/>
            <a:ext cx="3635711" cy="1625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日月、太阳系质心、地月质心、大行星的位置、速度、以及地球章动、月球天平动等参数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Chebyshev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多项式的系数，多项式插值的最佳一致逼近</a:t>
            </a:r>
            <a:endParaRPr lang="zh-CN" altLang="en-US" sz="1600" dirty="0"/>
          </a:p>
        </p:txBody>
      </p:sp>
      <p:pic>
        <p:nvPicPr>
          <p:cNvPr id="23" name="图形 22" descr="困惑的脸轮廓 纯色填充">
            <a:extLst>
              <a:ext uri="{FF2B5EF4-FFF2-40B4-BE49-F238E27FC236}">
                <a16:creationId xmlns:a16="http://schemas.microsoft.com/office/drawing/2014/main" id="{A268C593-9F5E-547D-F86D-FCCF0785B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772" y="1796253"/>
            <a:ext cx="571360" cy="5713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B96D526-555F-EE73-9F4C-F7FE983460E6}"/>
              </a:ext>
            </a:extLst>
          </p:cNvPr>
          <p:cNvSpPr txBox="1"/>
          <p:nvPr/>
        </p:nvSpPr>
        <p:spPr>
          <a:xfrm>
            <a:off x="8054876" y="4575913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未来建立我们自己的历表</a:t>
            </a:r>
            <a:endParaRPr lang="zh-CN" altLang="en-US" sz="1600" dirty="0"/>
          </a:p>
        </p:txBody>
      </p:sp>
      <p:pic>
        <p:nvPicPr>
          <p:cNvPr id="25" name="图形 24" descr="紧张的脸轮廓 纯色填充">
            <a:extLst>
              <a:ext uri="{FF2B5EF4-FFF2-40B4-BE49-F238E27FC236}">
                <a16:creationId xmlns:a16="http://schemas.microsoft.com/office/drawing/2014/main" id="{F9D58D3F-6996-251B-D406-E4A3393AF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4087" y="5232917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" grpId="0"/>
      <p:bldP spid="21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9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：平运动周期与地球自转周期一致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恒星日？太阳日？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401186-88EF-0DC9-06E4-64AE6CC27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28179"/>
              </p:ext>
            </p:extLst>
          </p:nvPr>
        </p:nvGraphicFramePr>
        <p:xfrm>
          <a:off x="3896701" y="3429000"/>
          <a:ext cx="277971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3840" imgH="383400" progId="Equation.AxMath">
                  <p:embed/>
                </p:oleObj>
              </mc:Choice>
              <mc:Fallback>
                <p:oleObj name="AxMath" r:id="rId5" imgW="1473840" imgH="3834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6701" y="3429000"/>
                        <a:ext cx="2779713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E12320B-5E1C-248B-1451-BF76AE8A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154811"/>
              </p:ext>
            </p:extLst>
          </p:nvPr>
        </p:nvGraphicFramePr>
        <p:xfrm>
          <a:off x="3535363" y="4567803"/>
          <a:ext cx="355441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83400" progId="Equation.AxMath">
                  <p:embed/>
                </p:oleObj>
              </mc:Choice>
              <mc:Fallback>
                <p:oleObj name="AxMath" r:id="rId7" imgW="1883880" imgH="3834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C8401186-88EF-0DC9-06E4-64AE6CC27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5363" y="4567803"/>
                        <a:ext cx="3554412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5BACA35-2079-B228-4955-CA98C9A3F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C4222A0-A9F2-68DF-43DD-A906390DC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40981"/>
              </p:ext>
            </p:extLst>
          </p:nvPr>
        </p:nvGraphicFramePr>
        <p:xfrm>
          <a:off x="3896701" y="5901303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411351B-5B07-F25B-EDD9-4703D720C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96701" y="5901303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地球同步轨道高度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中心高度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467532" y="1843346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59" y="4336779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26183"/>
              </p:ext>
            </p:extLst>
          </p:nvPr>
        </p:nvGraphicFramePr>
        <p:xfrm>
          <a:off x="1659968" y="5870606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030560" imgH="349920" progId="Equation.AxMath">
                  <p:embed/>
                </p:oleObj>
              </mc:Choice>
              <mc:Fallback>
                <p:oleObj name="AxMath" r:id="rId3" imgW="4030560" imgH="349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9968" y="5870606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59" y="3715048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959" y="3170854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 rot="5400000">
            <a:off x="4970962" y="5192381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E17EBB-B9DE-FCE1-504D-F2B3C5201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411351B-5B07-F25B-EDD9-4703D720C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133852"/>
              </p:ext>
            </p:extLst>
          </p:nvPr>
        </p:nvGraphicFramePr>
        <p:xfrm>
          <a:off x="4033266" y="2497667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33266" y="2497667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3" descr="01300000335934123519264097216_s.gif">
            <a:extLst>
              <a:ext uri="{FF2B5EF4-FFF2-40B4-BE49-F238E27FC236}">
                <a16:creationId xmlns:a16="http://schemas.microsoft.com/office/drawing/2014/main" id="{7C78DE4A-4986-DC77-A871-27AFA14F4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22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地球同步轨道高度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549343F-8FB9-8818-BF3D-D9707C87F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05443B2-EC9D-25EC-8D13-CCFF95E7E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16B019D-9507-997E-8769-65B95A688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2BA390C-7970-957C-E6CB-F059B80BA8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地球质量元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，地心位置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，地心经纬度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质点地心位置    ，到质量元位置      ，地心经纬度</a:t>
            </a:r>
            <a:endParaRPr lang="en-US" altLang="zh-CN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展开：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DEF9F41-DBFF-8612-A8BB-01988C726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02739"/>
              </p:ext>
            </p:extLst>
          </p:nvPr>
        </p:nvGraphicFramePr>
        <p:xfrm>
          <a:off x="2868613" y="1156018"/>
          <a:ext cx="17272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64360" imgH="346680" progId="Equation.AxMath">
                  <p:embed/>
                </p:oleObj>
              </mc:Choice>
              <mc:Fallback>
                <p:oleObj name="AxMath" r:id="rId2" imgW="8643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8613" y="1156018"/>
                        <a:ext cx="172720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B489168-783B-007B-CFC4-52AAF3386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823751"/>
              </p:ext>
            </p:extLst>
          </p:nvPr>
        </p:nvGraphicFramePr>
        <p:xfrm>
          <a:off x="4535488" y="2217738"/>
          <a:ext cx="2667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32840" imgH="189000" progId="Equation.AxMath">
                  <p:embed/>
                </p:oleObj>
              </mc:Choice>
              <mc:Fallback>
                <p:oleObj name="AxMath" r:id="rId4" imgW="132840" imgH="1890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DEF9F41-DBFF-8612-A8BB-01988C726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35488" y="2217738"/>
                        <a:ext cx="2667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06C6E6-8934-B18B-6160-296E4B328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70205"/>
              </p:ext>
            </p:extLst>
          </p:nvPr>
        </p:nvGraphicFramePr>
        <p:xfrm>
          <a:off x="2713038" y="2222500"/>
          <a:ext cx="206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2960" imgH="189000" progId="Equation.AxMath">
                  <p:embed/>
                </p:oleObj>
              </mc:Choice>
              <mc:Fallback>
                <p:oleObj name="AxMath" r:id="rId6" imgW="102960" imgH="1890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038" y="2222500"/>
                        <a:ext cx="2063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3EAFFF1-57E4-B610-D50A-4CE853327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88741"/>
              </p:ext>
            </p:extLst>
          </p:nvPr>
        </p:nvGraphicFramePr>
        <p:xfrm>
          <a:off x="2103862" y="2780550"/>
          <a:ext cx="4863251" cy="70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813760" imgH="405720" progId="Equation.AxMath">
                  <p:embed/>
                </p:oleObj>
              </mc:Choice>
              <mc:Fallback>
                <p:oleObj name="AxMath" r:id="rId8" imgW="2813760" imgH="40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3862" y="2780550"/>
                        <a:ext cx="4863251" cy="702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87A6AB-B3F7-112D-BA61-9097CBE23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54959"/>
              </p:ext>
            </p:extLst>
          </p:nvPr>
        </p:nvGraphicFramePr>
        <p:xfrm>
          <a:off x="6149310" y="3365559"/>
          <a:ext cx="500729" cy="31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02040" imgH="189000" progId="Equation.AxMath">
                  <p:embed/>
                </p:oleObj>
              </mc:Choice>
              <mc:Fallback>
                <p:oleObj name="AxMath" r:id="rId10" imgW="30204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49310" y="3365559"/>
                        <a:ext cx="500729" cy="313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0CD6764-CA4E-FDC1-96A2-2DE6FC626394}"/>
              </a:ext>
            </a:extLst>
          </p:cNvPr>
          <p:cNvSpPr/>
          <p:nvPr/>
        </p:nvSpPr>
        <p:spPr>
          <a:xfrm>
            <a:off x="6211372" y="3336608"/>
            <a:ext cx="28009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阶勒让德多项式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F09961E-8373-C736-FFC3-3A4685906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50044"/>
              </p:ext>
            </p:extLst>
          </p:nvPr>
        </p:nvGraphicFramePr>
        <p:xfrm>
          <a:off x="3165475" y="3805238"/>
          <a:ext cx="4781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390760" imgH="196560" progId="Equation.AxMath">
                  <p:embed/>
                </p:oleObj>
              </mc:Choice>
              <mc:Fallback>
                <p:oleObj name="AxMath" r:id="rId12" imgW="2390760" imgH="1965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65475" y="3805238"/>
                        <a:ext cx="4781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F1C1B54-F838-A1A0-AE3F-04515EC3C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234831"/>
              </p:ext>
            </p:extLst>
          </p:nvPr>
        </p:nvGraphicFramePr>
        <p:xfrm>
          <a:off x="6321425" y="2201863"/>
          <a:ext cx="657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9040" imgH="196560" progId="Equation.AxMath">
                  <p:embed/>
                </p:oleObj>
              </mc:Choice>
              <mc:Fallback>
                <p:oleObj name="AxMath" r:id="rId14" imgW="329040" imgH="19656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F09961E-8373-C736-FFC3-3A468590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21425" y="2201863"/>
                        <a:ext cx="657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EF4E3C3-134E-3739-BFBF-93A6F4C1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93194"/>
              </p:ext>
            </p:extLst>
          </p:nvPr>
        </p:nvGraphicFramePr>
        <p:xfrm>
          <a:off x="5556250" y="1777683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93840" imgH="196560" progId="Equation.AxMath">
                  <p:embed/>
                </p:oleObj>
              </mc:Choice>
              <mc:Fallback>
                <p:oleObj name="AxMath" r:id="rId16" imgW="393840" imgH="1965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56250" y="1777683"/>
                        <a:ext cx="787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6F67B68F-D8CF-8E56-CA31-4800A9E73CB1}"/>
              </a:ext>
            </a:extLst>
          </p:cNvPr>
          <p:cNvSpPr/>
          <p:nvPr/>
        </p:nvSpPr>
        <p:spPr>
          <a:xfrm>
            <a:off x="1459961" y="3779940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球面三角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C68FC8D-030C-0F16-BC8B-D41D7953E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417913"/>
              </p:ext>
            </p:extLst>
          </p:nvPr>
        </p:nvGraphicFramePr>
        <p:xfrm>
          <a:off x="608013" y="4316413"/>
          <a:ext cx="98948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5796000" imgH="403200" progId="Equation.AxMath">
                  <p:embed/>
                </p:oleObj>
              </mc:Choice>
              <mc:Fallback>
                <p:oleObj name="AxMath" r:id="rId18" imgW="5796000" imgH="4032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013" y="4316413"/>
                        <a:ext cx="989488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CD46721-0BD7-7A3D-9C0C-2E028B741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000772"/>
              </p:ext>
            </p:extLst>
          </p:nvPr>
        </p:nvGraphicFramePr>
        <p:xfrm>
          <a:off x="10693014" y="4379187"/>
          <a:ext cx="1323207" cy="56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876600" imgH="373680" progId="Equation.AxMath">
                  <p:embed/>
                </p:oleObj>
              </mc:Choice>
              <mc:Fallback>
                <p:oleObj name="AxMath" r:id="rId20" imgW="876600" imgH="373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693014" y="4379187"/>
                        <a:ext cx="1323207" cy="56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B6168C-6077-E758-9582-0B7DBFF159CB}"/>
              </a:ext>
            </a:extLst>
          </p:cNvPr>
          <p:cNvSpPr/>
          <p:nvPr/>
        </p:nvSpPr>
        <p:spPr>
          <a:xfrm>
            <a:off x="7432028" y="4944370"/>
            <a:ext cx="4968332" cy="172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缔合勒让德多项式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Associated Legendre polynomials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31E30B1-9FC4-46C8-5B7D-B01600FF7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551932"/>
              </p:ext>
            </p:extLst>
          </p:nvPr>
        </p:nvGraphicFramePr>
        <p:xfrm>
          <a:off x="1640605" y="5194300"/>
          <a:ext cx="525938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3079800" imgH="719280" progId="Equation.AxMath">
                  <p:embed/>
                </p:oleObj>
              </mc:Choice>
              <mc:Fallback>
                <p:oleObj name="AxMath" r:id="rId22" imgW="3079800" imgH="7192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06B9652F-991B-5AA7-5F05-A5D33201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640605" y="5194300"/>
                        <a:ext cx="5259388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F57AD4D-779C-06B1-1A74-A0F513EAEC12}"/>
              </a:ext>
            </a:extLst>
          </p:cNvPr>
          <p:cNvSpPr/>
          <p:nvPr/>
        </p:nvSpPr>
        <p:spPr>
          <a:xfrm>
            <a:off x="770343" y="5577617"/>
            <a:ext cx="105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4E322FD-E2B2-4CD7-EA4C-C409204DF3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6572" y="2100304"/>
            <a:ext cx="2581008" cy="1937334"/>
          </a:xfrm>
          <a:prstGeom prst="rect">
            <a:avLst/>
          </a:prstGeom>
        </p:spPr>
      </p:pic>
      <p:pic>
        <p:nvPicPr>
          <p:cNvPr id="32" name="图形 31" descr="眩晕的脸轮廓 纯色填充">
            <a:extLst>
              <a:ext uri="{FF2B5EF4-FFF2-40B4-BE49-F238E27FC236}">
                <a16:creationId xmlns:a16="http://schemas.microsoft.com/office/drawing/2014/main" id="{AE8A2DEB-E132-2360-65BF-0ACAC049E0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699136"/>
            <a:ext cx="571360" cy="57136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28AD4E1-201C-E3E2-06E7-A8A82211C6E3}"/>
              </a:ext>
            </a:extLst>
          </p:cNvPr>
          <p:cNvSpPr/>
          <p:nvPr/>
        </p:nvSpPr>
        <p:spPr>
          <a:xfrm>
            <a:off x="6751637" y="1397118"/>
            <a:ext cx="28943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格林尼治方向起量，书上记作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D78FA88A-E1D0-5317-63A2-DA212B4E5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422769"/>
              </p:ext>
            </p:extLst>
          </p:nvPr>
        </p:nvGraphicFramePr>
        <p:xfrm>
          <a:off x="9573185" y="1405326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7" imgW="162720" imgH="190440" progId="Equation.AxMath">
                  <p:embed/>
                </p:oleObj>
              </mc:Choice>
              <mc:Fallback>
                <p:oleObj name="AxMath" r:id="rId27" imgW="16272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573185" y="1405326"/>
                        <a:ext cx="327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C1DA4F-2D06-E829-861E-6D181A4EB4C8}"/>
              </a:ext>
            </a:extLst>
          </p:cNvPr>
          <p:cNvCxnSpPr>
            <a:cxnSpLocks/>
            <a:stCxn id="33" idx="1"/>
            <a:endCxn id="13" idx="0"/>
          </p:cNvCxnSpPr>
          <p:nvPr/>
        </p:nvCxnSpPr>
        <p:spPr>
          <a:xfrm flipH="1">
            <a:off x="5949950" y="1566395"/>
            <a:ext cx="801687" cy="211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AA438C4-B2D7-7BAE-CACC-BF8A6E5030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494364" y="1566395"/>
            <a:ext cx="257273" cy="640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0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80" y="2465351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8530904" y="169641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487477" y="4131904"/>
            <a:ext cx="1870139" cy="39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487477" y="3242898"/>
            <a:ext cx="1074611" cy="292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pic>
        <p:nvPicPr>
          <p:cNvPr id="6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1629271" y="5408210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5367541" y="5739701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10179140" y="5696014"/>
            <a:ext cx="1975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08F68E-74A6-483E-411C-442A06CB27CF}"/>
              </a:ext>
            </a:extLst>
          </p:cNvPr>
          <p:cNvSpPr/>
          <p:nvPr/>
        </p:nvSpPr>
        <p:spPr>
          <a:xfrm>
            <a:off x="2541214" y="5761545"/>
            <a:ext cx="1856102" cy="2908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3964D5-D852-B0C8-607F-94BD4313B867}"/>
              </a:ext>
            </a:extLst>
          </p:cNvPr>
          <p:cNvSpPr/>
          <p:nvPr/>
        </p:nvSpPr>
        <p:spPr>
          <a:xfrm>
            <a:off x="1207433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主要力学因素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F5FC9-6128-072F-1534-5055D267A08D}"/>
              </a:ext>
            </a:extLst>
          </p:cNvPr>
          <p:cNvSpPr/>
          <p:nvPr/>
        </p:nvSpPr>
        <p:spPr>
          <a:xfrm>
            <a:off x="3975801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主要动力学机制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3DA0EA-5A22-C1FD-BDEC-C636468EA89C}"/>
              </a:ext>
            </a:extLst>
          </p:cNvPr>
          <p:cNvSpPr/>
          <p:nvPr/>
        </p:nvSpPr>
        <p:spPr>
          <a:xfrm>
            <a:off x="1207433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地球非球形田谐项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3F14165-8A5F-8386-8590-915DBC419584}"/>
              </a:ext>
            </a:extLst>
          </p:cNvPr>
          <p:cNvSpPr/>
          <p:nvPr/>
        </p:nvSpPr>
        <p:spPr>
          <a:xfrm>
            <a:off x="3975801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1:1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轨道共振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60FDEF9-2486-DAF5-E157-76049F2E474F}"/>
              </a:ext>
            </a:extLst>
          </p:cNvPr>
          <p:cNvSpPr/>
          <p:nvPr/>
        </p:nvSpPr>
        <p:spPr>
          <a:xfrm>
            <a:off x="1207433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日月第三体引力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4A5C55C-4E49-4BAC-C120-803E3AE26322}"/>
              </a:ext>
            </a:extLst>
          </p:cNvPr>
          <p:cNvSpPr/>
          <p:nvPr/>
        </p:nvSpPr>
        <p:spPr>
          <a:xfrm>
            <a:off x="3975801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Laplace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进动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光压作用力（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辐射压，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(solar)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radiation pressure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SRP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F8A315-07F6-2B7A-D529-C69750C1C7B4}"/>
              </a:ext>
            </a:extLst>
          </p:cNvPr>
          <p:cNvGrpSpPr/>
          <p:nvPr/>
        </p:nvGrpSpPr>
        <p:grpSpPr>
          <a:xfrm>
            <a:off x="87569" y="1644505"/>
            <a:ext cx="8208912" cy="2055225"/>
            <a:chOff x="466776" y="2420411"/>
            <a:chExt cx="8208912" cy="2055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1EF2339-FB2D-4620-3746-5655829D5D76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E5CD6A5-264D-1CF4-226D-17512497C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4C667096-E19B-8E8F-F198-89022BE32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76C422F-4E95-4989-522A-84AEA6754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7294952E-6054-D6EF-DA5E-92FECCC56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8C35A86-749C-6056-18D9-2C0F5A91C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94EFCB-9495-5944-22A4-42908D35CB47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03FCBB-02EB-20EA-CA92-920F9BF560F1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3EED6C7-3C2A-C0D3-6E75-ABAFDF366ED5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2F29C6-6038-B9B3-DD6B-B6FF40B07E12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3A1400E-E3FA-8DFC-48C3-C861CD8AF018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6840120-60FE-FDEF-AAB3-E3D2B1CF0515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50B1CA5-C667-0906-1F4F-8DE76D960B3B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51DBED1-83DB-DDB0-625F-14543215930D}"/>
              </a:ext>
            </a:extLst>
          </p:cNvPr>
          <p:cNvSpPr/>
          <p:nvPr/>
        </p:nvSpPr>
        <p:spPr>
          <a:xfrm>
            <a:off x="6405549" y="3642365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C5C26A-00EA-62E4-ECD5-5283039B63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41027" y="1244020"/>
            <a:ext cx="3716225" cy="32478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B7D23F7-2733-50D3-BA53-366B025AD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768" y="5747243"/>
            <a:ext cx="3019787" cy="66551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1C064A6-9BCB-C297-0597-C26F11BA89A4}"/>
              </a:ext>
            </a:extLst>
          </p:cNvPr>
          <p:cNvSpPr/>
          <p:nvPr/>
        </p:nvSpPr>
        <p:spPr>
          <a:xfrm>
            <a:off x="405764" y="3623152"/>
            <a:ext cx="6950257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忽略形状和姿态，只考虑照射截面的作用力（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简化反射系数为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忽略卫星和地球距离太阳的位置差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7EE078-5A9B-2736-773C-F966A6FF7092}"/>
              </a:ext>
            </a:extLst>
          </p:cNvPr>
          <p:cNvSpPr/>
          <p:nvPr/>
        </p:nvSpPr>
        <p:spPr>
          <a:xfrm>
            <a:off x="6174201" y="6063959"/>
            <a:ext cx="118182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5A04EF-10BC-56DE-C767-45D5AD004978}"/>
              </a:ext>
            </a:extLst>
          </p:cNvPr>
          <p:cNvSpPr/>
          <p:nvPr/>
        </p:nvSpPr>
        <p:spPr>
          <a:xfrm>
            <a:off x="5064194" y="5655594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E2663AE-0842-7983-402E-1B35D1D6E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4C51985-D0B5-6910-2FB6-82D67372B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34278"/>
              </p:ext>
            </p:extLst>
          </p:nvPr>
        </p:nvGraphicFramePr>
        <p:xfrm>
          <a:off x="8949797" y="4789488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281960" imgH="403920" progId="Equation.AxMath">
                  <p:embed/>
                </p:oleObj>
              </mc:Choice>
              <mc:Fallback>
                <p:oleObj name="AxMath" r:id="rId10" imgW="1281960" imgH="40392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DB8172B2-0FC7-B8E3-DE48-C903D7759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49797" y="4789488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96930" y="4266832"/>
            <a:ext cx="18326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6AA7D2-81CB-9624-BA80-EF27EA50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24" y="1617690"/>
            <a:ext cx="3019787" cy="6655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53E324-92DA-FFEB-771D-DA5236424D36}"/>
              </a:ext>
            </a:extLst>
          </p:cNvPr>
          <p:cNvSpPr/>
          <p:nvPr/>
        </p:nvSpPr>
        <p:spPr>
          <a:xfrm>
            <a:off x="2060357" y="2878309"/>
            <a:ext cx="2510264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4.56×10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N/m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3.2×10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-16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E53698-AF2D-F84E-C5A0-F5CD989960F4}"/>
              </a:ext>
            </a:extLst>
          </p:cNvPr>
          <p:cNvSpPr/>
          <p:nvPr/>
        </p:nvSpPr>
        <p:spPr>
          <a:xfrm>
            <a:off x="5056651" y="2878309"/>
            <a:ext cx="4706456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0.007 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/kg (1 t &amp; 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=1.5 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87FEEE-4B5D-BC66-5AC7-54017AF1E6EE}"/>
              </a:ext>
            </a:extLst>
          </p:cNvPr>
          <p:cNvCxnSpPr>
            <a:cxnSpLocks/>
          </p:cNvCxnSpPr>
          <p:nvPr/>
        </p:nvCxnSpPr>
        <p:spPr>
          <a:xfrm flipH="1">
            <a:off x="3541921" y="2086698"/>
            <a:ext cx="849085" cy="793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062DD2-9CE2-0C47-4709-4B8FDDF2280C}"/>
              </a:ext>
            </a:extLst>
          </p:cNvPr>
          <p:cNvCxnSpPr>
            <a:cxnSpLocks/>
          </p:cNvCxnSpPr>
          <p:nvPr/>
        </p:nvCxnSpPr>
        <p:spPr>
          <a:xfrm>
            <a:off x="5713621" y="2266409"/>
            <a:ext cx="1045028" cy="5220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BB02BF-E230-816C-E845-E96D63433876}"/>
              </a:ext>
            </a:extLst>
          </p:cNvPr>
          <p:cNvGrpSpPr/>
          <p:nvPr/>
        </p:nvGrpSpPr>
        <p:grpSpPr>
          <a:xfrm>
            <a:off x="3120453" y="4020065"/>
            <a:ext cx="5041430" cy="1180219"/>
            <a:chOff x="3521882" y="3428443"/>
            <a:chExt cx="5041430" cy="1180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/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p>
                                    <m:sSupPr>
                                      <m:ctrlPr>
                                        <a:rPr lang="en-GB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D20B96E-1976-B8DA-8C61-798C795B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1882" y="3655015"/>
              <a:ext cx="1632740" cy="886145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785435-5368-EF6A-BF5C-D4D7ED8BCD8F}"/>
                </a:ext>
              </a:extLst>
            </p:cNvPr>
            <p:cNvSpPr/>
            <p:nvPr/>
          </p:nvSpPr>
          <p:spPr>
            <a:xfrm>
              <a:off x="7122327" y="3428443"/>
              <a:ext cx="1440985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中低轨道卫星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高轨卫星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小碎片</a:t>
              </a:r>
              <a:endPara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C5F633AA-FAB7-9EAD-C0F9-121DD2D0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无地影条件的摄动解：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只包含短周期项和长周期项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有地影条件的摄动解的变化：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每圈都有进出地影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无短周期项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长周期项看作长期项处理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8871519" y="1175139"/>
            <a:ext cx="2011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常规操作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P161-162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B22DC3-BD4B-F18E-6764-B0A14635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5468844"/>
            <a:ext cx="1276004" cy="4080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FFCB77-31DE-4253-D6B3-F6D9CCA1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31" y="3600277"/>
            <a:ext cx="6255613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FB87DB-8EFB-7186-1633-D653B6C4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4" y="4276289"/>
            <a:ext cx="5738132" cy="108804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3199E-D931-73FA-E950-E5139F646534}"/>
              </a:ext>
            </a:extLst>
          </p:cNvPr>
          <p:cNvGrpSpPr/>
          <p:nvPr/>
        </p:nvGrpSpPr>
        <p:grpSpPr>
          <a:xfrm>
            <a:off x="8303733" y="3672041"/>
            <a:ext cx="3480279" cy="1617474"/>
            <a:chOff x="8303733" y="3672041"/>
            <a:chExt cx="3480279" cy="161747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29F1DA8-603A-E5F0-A7E1-A1F3ACC4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7848" y="3958388"/>
              <a:ext cx="1135687" cy="3353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D2B5E6F-0E89-10C4-A87B-D28DBC8D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7109" y="4409893"/>
              <a:ext cx="3347511" cy="74534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43B8A1F-8C58-73C7-5272-E2A278A2B9E6}"/>
                </a:ext>
              </a:extLst>
            </p:cNvPr>
            <p:cNvSpPr/>
            <p:nvPr/>
          </p:nvSpPr>
          <p:spPr>
            <a:xfrm>
              <a:off x="8303733" y="3672041"/>
              <a:ext cx="3480279" cy="161747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BBE78AA2-498B-B21D-B986-989BD420A996}"/>
              </a:ext>
            </a:extLst>
          </p:cNvPr>
          <p:cNvSpPr/>
          <p:nvPr/>
        </p:nvSpPr>
        <p:spPr>
          <a:xfrm>
            <a:off x="1526721" y="5289515"/>
            <a:ext cx="2490108" cy="8255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80AD2D-D6F9-67FE-5ED7-25D71A4BB0B0}"/>
              </a:ext>
            </a:extLst>
          </p:cNvPr>
          <p:cNvSpPr/>
          <p:nvPr/>
        </p:nvSpPr>
        <p:spPr>
          <a:xfrm>
            <a:off x="3852187" y="5409894"/>
            <a:ext cx="946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F51AA-0E49-1AD1-FBF3-AD653113A9E5}"/>
              </a:ext>
            </a:extLst>
          </p:cNvPr>
          <p:cNvSpPr/>
          <p:nvPr/>
        </p:nvSpPr>
        <p:spPr>
          <a:xfrm>
            <a:off x="8464997" y="5375368"/>
            <a:ext cx="3205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无地影时忽略短周期项可以接受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FB0B43BD-4B9A-3130-F631-0FF9C3843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地影方程：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迭代求解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4C9455-D003-5607-794D-C3C23FED871F}"/>
              </a:ext>
            </a:extLst>
          </p:cNvPr>
          <p:cNvSpPr/>
          <p:nvPr/>
        </p:nvSpPr>
        <p:spPr>
          <a:xfrm>
            <a:off x="1091665" y="5800976"/>
            <a:ext cx="100042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光压的精确计算和卫星姿态有很大关系，不太适合用分析法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半分析法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7955323" y="1524838"/>
            <a:ext cx="37978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圆柱形地影模型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忽略：地球扁率、半影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60CB53-8198-76D4-5C01-F2466861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3" y="2049419"/>
            <a:ext cx="6084231" cy="2546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4785505" y="2054623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见书 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3A9CBB-88A9-23E6-0130-C9FA24F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19" y="2620030"/>
            <a:ext cx="3896500" cy="2128681"/>
          </a:xfrm>
          <a:prstGeom prst="rect">
            <a:avLst/>
          </a:prstGeom>
        </p:spPr>
      </p:pic>
      <p:pic>
        <p:nvPicPr>
          <p:cNvPr id="16" name="图形 15" descr="紧张的脸轮廓 纯色填充">
            <a:extLst>
              <a:ext uri="{FF2B5EF4-FFF2-40B4-BE49-F238E27FC236}">
                <a16:creationId xmlns:a16="http://schemas.microsoft.com/office/drawing/2014/main" id="{2B166E88-3A43-5A30-894E-2C1641F9D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锥形地影（本影、半影）：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5B941711-3159-2C3F-724D-8BD23A42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B10F78-5E3C-C4A8-614C-E57139F8E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06" y="1794327"/>
            <a:ext cx="10345342" cy="45877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9330464" y="6197367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Source: 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Satellite Orbit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90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07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来源：主要来自第三体引力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效果：引力位球谐系数变化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二阶固体潮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（海潮小一个量级可忽略）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潮汐摄动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61F96-6DCD-C250-9C83-5655CB40A65D}"/>
              </a:ext>
            </a:extLst>
          </p:cNvPr>
          <p:cNvSpPr/>
          <p:nvPr/>
        </p:nvSpPr>
        <p:spPr>
          <a:xfrm>
            <a:off x="3465262" y="6054473"/>
            <a:ext cx="5257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问：在什么坐标系下计算？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36B1633-4442-90D9-6FA1-9009B9EF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E5514DF-90D2-9601-596F-8643A41A8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62321"/>
              </p:ext>
            </p:extLst>
          </p:nvPr>
        </p:nvGraphicFramePr>
        <p:xfrm>
          <a:off x="1239838" y="2200275"/>
          <a:ext cx="67960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398760" imgH="403200" progId="Equation.AxMath">
                  <p:embed/>
                </p:oleObj>
              </mc:Choice>
              <mc:Fallback>
                <p:oleObj name="AxMath" r:id="rId5" imgW="339876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838" y="2200275"/>
                        <a:ext cx="6796087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F5CC07D-671C-52CC-EA5A-50D3973E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43072"/>
              </p:ext>
            </p:extLst>
          </p:nvPr>
        </p:nvGraphicFramePr>
        <p:xfrm>
          <a:off x="1219200" y="3570288"/>
          <a:ext cx="4968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2484000" imgH="354240" progId="Equation.AxMath">
                  <p:embed/>
                </p:oleObj>
              </mc:Choice>
              <mc:Fallback>
                <p:oleObj name="AxMath" r:id="rId7" imgW="248400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E5514DF-90D2-9601-596F-8643A41A8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3570288"/>
                        <a:ext cx="4968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7EB3289-8031-54A6-3D19-57E5EC406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707059"/>
              </p:ext>
            </p:extLst>
          </p:nvPr>
        </p:nvGraphicFramePr>
        <p:xfrm>
          <a:off x="1220788" y="4151313"/>
          <a:ext cx="78279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915360" imgH="403200" progId="Equation.AxMath">
                  <p:embed/>
                </p:oleObj>
              </mc:Choice>
              <mc:Fallback>
                <p:oleObj name="AxMath" r:id="rId9" imgW="3915360" imgH="403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F5CC07D-671C-52CC-EA5A-50D3973E6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20788" y="4151313"/>
                        <a:ext cx="7827962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529CE2A-8ED2-C988-04C1-A0B57F2E14D2}"/>
              </a:ext>
            </a:extLst>
          </p:cNvPr>
          <p:cNvSpPr txBox="1"/>
          <p:nvPr/>
        </p:nvSpPr>
        <p:spPr>
          <a:xfrm>
            <a:off x="9000889" y="3588496"/>
            <a:ext cx="30315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Love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（调节流体精力平衡理论模型与真实地球潮汐形变的差别）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DEC95BE-1477-FD54-A081-387D95930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81380"/>
              </p:ext>
            </p:extLst>
          </p:nvPr>
        </p:nvGraphicFramePr>
        <p:xfrm>
          <a:off x="9961048" y="3210554"/>
          <a:ext cx="1111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56200" imgH="190440" progId="Equation.AxMath">
                  <p:embed/>
                </p:oleObj>
              </mc:Choice>
              <mc:Fallback>
                <p:oleObj name="AxMath" r:id="rId11" imgW="556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61048" y="3210554"/>
                        <a:ext cx="11112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23E96F6E-6061-EE5B-6460-12BCAC988338}"/>
              </a:ext>
            </a:extLst>
          </p:cNvPr>
          <p:cNvSpPr txBox="1"/>
          <p:nvPr/>
        </p:nvSpPr>
        <p:spPr>
          <a:xfrm>
            <a:off x="6201431" y="3285256"/>
            <a:ext cx="303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prime marks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：第三体</a:t>
            </a:r>
            <a:endParaRPr lang="zh-CN" alt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D0187A-254E-FE0A-CCA6-007FA6D0B5DE}"/>
              </a:ext>
            </a:extLst>
          </p:cNvPr>
          <p:cNvSpPr txBox="1"/>
          <p:nvPr/>
        </p:nvSpPr>
        <p:spPr>
          <a:xfrm>
            <a:off x="9135793" y="4889334"/>
            <a:ext cx="2890682" cy="6155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潮峰延迟角度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（潮汐形变滞后效应）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1F509AD-2C3B-301F-D8F7-429E46467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948936"/>
              </p:ext>
            </p:extLst>
          </p:nvPr>
        </p:nvGraphicFramePr>
        <p:xfrm>
          <a:off x="2011740" y="5097198"/>
          <a:ext cx="57054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852280" imgH="388440" progId="Equation.AxMath">
                  <p:embed/>
                </p:oleObj>
              </mc:Choice>
              <mc:Fallback>
                <p:oleObj name="AxMath" r:id="rId13" imgW="2852280" imgH="38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1740" y="5097198"/>
                        <a:ext cx="570547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E833852-0D7C-06AC-73F6-5B10CB5F0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671425"/>
              </p:ext>
            </p:extLst>
          </p:nvPr>
        </p:nvGraphicFramePr>
        <p:xfrm>
          <a:off x="10079926" y="4552446"/>
          <a:ext cx="1003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501480" imgH="189000" progId="Equation.AxMath">
                  <p:embed/>
                </p:oleObj>
              </mc:Choice>
              <mc:Fallback>
                <p:oleObj name="AxMath" r:id="rId15" imgW="50148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DEC95BE-1477-FD54-A081-387D95930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079926" y="4552446"/>
                        <a:ext cx="10033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9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来源：赤道面摆动引起的引力位变化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摄动分析解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引力位函数在地固坐标系建立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（消除自转后）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72564" y="1679662"/>
            <a:ext cx="2646289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一阶长周期项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坐标系附加摄动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4A3EB-068F-17DF-AD4E-057C87AC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1" y="2995973"/>
            <a:ext cx="7258313" cy="35321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3D8B49-FA5F-301F-59B7-A8421D5DC1E2}"/>
              </a:ext>
            </a:extLst>
          </p:cNvPr>
          <p:cNvSpPr/>
          <p:nvPr/>
        </p:nvSpPr>
        <p:spPr>
          <a:xfrm>
            <a:off x="2265313" y="4731563"/>
            <a:ext cx="7063042" cy="3718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F4BFD1-7C36-7753-C9F7-8EF527544E2A}"/>
              </a:ext>
            </a:extLst>
          </p:cNvPr>
          <p:cNvSpPr txBox="1"/>
          <p:nvPr/>
        </p:nvSpPr>
        <p:spPr>
          <a:xfrm>
            <a:off x="9523625" y="4609688"/>
            <a:ext cx="188844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历史原因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（应用见第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63EB202-F180-4323-2A04-4ECAFE628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自行学习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可以在相对论引力框架下找到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个首次积分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结果不再是椭圆，不利于使用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不如当做摄动处理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34390" y="3266800"/>
            <a:ext cx="29187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后牛顿效应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543AD-1F26-F58C-E5A5-32B30E15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64" y="2264185"/>
            <a:ext cx="1550425" cy="74595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1B296CC0-785B-A354-5A05-AB332F19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0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86AF2-5C90-84C3-D01D-1CCCFE9E21B1}"/>
              </a:ext>
            </a:extLst>
          </p:cNvPr>
          <p:cNvSpPr/>
          <p:nvPr/>
        </p:nvSpPr>
        <p:spPr>
          <a:xfrm>
            <a:off x="4208831" y="2448478"/>
            <a:ext cx="4968332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球谐系数：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形状不规则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密度不均匀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无法直接推导，只能测量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7555861" y="3309868"/>
            <a:ext cx="419735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归一化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（正规化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normalization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77801C-B5BB-8479-44D8-6246457CDE9D}"/>
              </a:ext>
            </a:extLst>
          </p:cNvPr>
          <p:cNvSpPr/>
          <p:nvPr/>
        </p:nvSpPr>
        <p:spPr>
          <a:xfrm>
            <a:off x="7710687" y="5661577"/>
            <a:ext cx="436013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）便于比较；（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）应用于递推公式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3AC9B69-9D07-BBCD-8056-85A50A26C573}"/>
              </a:ext>
            </a:extLst>
          </p:cNvPr>
          <p:cNvSpPr/>
          <p:nvPr/>
        </p:nvSpPr>
        <p:spPr>
          <a:xfrm>
            <a:off x="5442954" y="4416279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F09FDCC-9C5E-F74C-637E-78B7141C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1" y="6253676"/>
            <a:ext cx="402834" cy="36506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6918394-7623-A712-6F78-94D1D3EA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7" y="6270695"/>
            <a:ext cx="358774" cy="33359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243633FD-7429-1BA9-4645-11E1EC544A58}"/>
              </a:ext>
            </a:extLst>
          </p:cNvPr>
          <p:cNvSpPr/>
          <p:nvPr/>
        </p:nvSpPr>
        <p:spPr>
          <a:xfrm>
            <a:off x="2773554" y="4414141"/>
            <a:ext cx="1435277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BF15F3-CE8D-4ACB-CEA6-CA4A43F60034}"/>
              </a:ext>
            </a:extLst>
          </p:cNvPr>
          <p:cNvSpPr/>
          <p:nvPr/>
        </p:nvSpPr>
        <p:spPr>
          <a:xfrm>
            <a:off x="2665877" y="5197402"/>
            <a:ext cx="1716614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（非旋转对称）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D57D2948-A2CA-547B-2D66-347907F12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106899"/>
              </p:ext>
            </p:extLst>
          </p:nvPr>
        </p:nvGraphicFramePr>
        <p:xfrm>
          <a:off x="2158840" y="4105024"/>
          <a:ext cx="730570" cy="383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60000" imgH="189000" progId="Equation.AxMath">
                  <p:embed/>
                </p:oleObj>
              </mc:Choice>
              <mc:Fallback>
                <p:oleObj name="AxMath" r:id="rId4" imgW="36000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8840" y="4105024"/>
                        <a:ext cx="730570" cy="383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8A7A8A8B-01A4-141D-D397-033F7EDE2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66664"/>
              </p:ext>
            </p:extLst>
          </p:nvPr>
        </p:nvGraphicFramePr>
        <p:xfrm>
          <a:off x="2158841" y="5038170"/>
          <a:ext cx="730569" cy="38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60000" imgH="189000" progId="Equation.AxMath">
                  <p:embed/>
                </p:oleObj>
              </mc:Choice>
              <mc:Fallback>
                <p:oleObj name="AxMath" r:id="rId6" imgW="360000" imgH="189000" progId="Equation.AxMath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D57D2948-A2CA-547B-2D66-347907F12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58841" y="5038170"/>
                        <a:ext cx="730569" cy="381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95B94076-3A5E-0D8A-FD6F-6CF00246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85208"/>
              </p:ext>
            </p:extLst>
          </p:nvPr>
        </p:nvGraphicFramePr>
        <p:xfrm>
          <a:off x="2161002" y="5946812"/>
          <a:ext cx="6715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330120" imgH="189000" progId="Equation.AxMath">
                  <p:embed/>
                </p:oleObj>
              </mc:Choice>
              <mc:Fallback>
                <p:oleObj name="AxMath" r:id="rId8" imgW="330120" imgH="189000" progId="Equation.AxMath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8A7A8A8B-01A4-141D-D397-033F7EDE2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1002" y="5946812"/>
                        <a:ext cx="671512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A8D6470A-6666-4D47-A569-271E8E3A1A48}"/>
              </a:ext>
            </a:extLst>
          </p:cNvPr>
          <p:cNvSpPr/>
          <p:nvPr/>
        </p:nvSpPr>
        <p:spPr>
          <a:xfrm>
            <a:off x="2673592" y="5903107"/>
            <a:ext cx="2658030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（其实不需要单独分开）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A08B729C-67C8-2B51-A966-594325C26F17}"/>
              </a:ext>
            </a:extLst>
          </p:cNvPr>
          <p:cNvSpPr/>
          <p:nvPr/>
        </p:nvSpPr>
        <p:spPr>
          <a:xfrm>
            <a:off x="3059974" y="4150575"/>
            <a:ext cx="324920" cy="257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5D974E3-0BE0-D2D4-7CF8-7F7143289992}"/>
              </a:ext>
            </a:extLst>
          </p:cNvPr>
          <p:cNvSpPr/>
          <p:nvPr/>
        </p:nvSpPr>
        <p:spPr>
          <a:xfrm>
            <a:off x="1779119" y="249557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中心引力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9FF6CFA2-3E16-3A85-1D74-D74A7C799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273656"/>
              </p:ext>
            </p:extLst>
          </p:nvPr>
        </p:nvGraphicFramePr>
        <p:xfrm>
          <a:off x="1431925" y="1719263"/>
          <a:ext cx="7135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468960" imgH="410760" progId="Equation.AxMath">
                  <p:embed/>
                </p:oleObj>
              </mc:Choice>
              <mc:Fallback>
                <p:oleObj name="AxMath" r:id="rId10" imgW="3468960" imgH="4107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31925" y="1719263"/>
                        <a:ext cx="7135813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4B1DACC1-1443-0D9F-92EC-91B534223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28127"/>
              </p:ext>
            </p:extLst>
          </p:nvPr>
        </p:nvGraphicFramePr>
        <p:xfrm>
          <a:off x="8045076" y="3874434"/>
          <a:ext cx="300355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757160" imgH="1148040" progId="Equation.AxMath">
                  <p:embed/>
                </p:oleObj>
              </mc:Choice>
              <mc:Fallback>
                <p:oleObj name="AxMath" r:id="rId12" imgW="1757160" imgH="11480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45076" y="3874434"/>
                        <a:ext cx="3003550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6A21A341-D207-D80E-D0B9-9B6143971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371588"/>
              </p:ext>
            </p:extLst>
          </p:nvPr>
        </p:nvGraphicFramePr>
        <p:xfrm>
          <a:off x="3578225" y="3986213"/>
          <a:ext cx="26733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738080" imgH="403200" progId="Equation.AxMath">
                  <p:embed/>
                </p:oleObj>
              </mc:Choice>
              <mc:Fallback>
                <p:oleObj name="AxMath" r:id="rId14" imgW="173808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78225" y="3986213"/>
                        <a:ext cx="26733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87B24D40-1BE5-ACA6-4B97-D4404C55AE2A}"/>
              </a:ext>
            </a:extLst>
          </p:cNvPr>
          <p:cNvSpPr/>
          <p:nvPr/>
        </p:nvSpPr>
        <p:spPr>
          <a:xfrm>
            <a:off x="7827416" y="6090604"/>
            <a:ext cx="436013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注意：该归一化与球谐函数 </a:t>
            </a:r>
            <a:r>
              <a:rPr lang="en-US" altLang="zh-CN" sz="1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lm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的归一化不同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5230BC5-DEB4-03FF-B049-0F0646B19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41756"/>
              </p:ext>
            </p:extLst>
          </p:nvPr>
        </p:nvGraphicFramePr>
        <p:xfrm>
          <a:off x="11167237" y="5297097"/>
          <a:ext cx="1038733" cy="44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876600" imgH="373680" progId="Equation.AxMath">
                  <p:embed/>
                </p:oleObj>
              </mc:Choice>
              <mc:Fallback>
                <p:oleObj name="AxMath" r:id="rId18" imgW="876600" imgH="373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67237" y="5297097"/>
                        <a:ext cx="1038733" cy="44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00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7" grpId="0"/>
      <p:bldP spid="43" grpId="0"/>
      <p:bldP spid="48" grpId="0"/>
      <p:bldP spid="52" grpId="0"/>
      <p:bldP spid="53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递推计算公式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389123" y="5658352"/>
            <a:ext cx="3570334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显著）提升计算速度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提高精度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74662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868740E-1968-A42A-AD78-4FFBAEC13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3937"/>
              </p:ext>
            </p:extLst>
          </p:nvPr>
        </p:nvGraphicFramePr>
        <p:xfrm>
          <a:off x="2081213" y="1746250"/>
          <a:ext cx="63817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191040" imgH="403200" progId="Equation.AxMath">
                  <p:embed/>
                </p:oleObj>
              </mc:Choice>
              <mc:Fallback>
                <p:oleObj name="AxMath" r:id="rId4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13" y="1746250"/>
                        <a:ext cx="63817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7B32DB7-1660-C50F-165C-5F6D0F06D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1646"/>
              </p:ext>
            </p:extLst>
          </p:nvPr>
        </p:nvGraphicFramePr>
        <p:xfrm>
          <a:off x="2907839" y="3062280"/>
          <a:ext cx="5061786" cy="6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995920" imgH="388440" progId="Equation.AxMath">
                  <p:embed/>
                </p:oleObj>
              </mc:Choice>
              <mc:Fallback>
                <p:oleObj name="AxMath" r:id="rId6" imgW="2995920" imgH="3884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839" y="3062280"/>
                        <a:ext cx="5061786" cy="6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FF7BC2A-4274-0E04-32FF-4562FA427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54097"/>
              </p:ext>
            </p:extLst>
          </p:nvPr>
        </p:nvGraphicFramePr>
        <p:xfrm>
          <a:off x="5173657" y="3903601"/>
          <a:ext cx="68564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5338080" imgH="830520" progId="Equation.AxMath">
                  <p:embed/>
                </p:oleObj>
              </mc:Choice>
              <mc:Fallback>
                <p:oleObj name="AxMath" r:id="rId8" imgW="5338080" imgH="830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3657" y="3903601"/>
                        <a:ext cx="685641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E1AAE8B-F7F3-5719-CBFC-F13545241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953677"/>
              </p:ext>
            </p:extLst>
          </p:nvPr>
        </p:nvGraphicFramePr>
        <p:xfrm>
          <a:off x="5186183" y="5043948"/>
          <a:ext cx="62547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4868280" imgH="1213920" progId="Equation.AxMath">
                  <p:embed/>
                </p:oleObj>
              </mc:Choice>
              <mc:Fallback>
                <p:oleObj name="AxMath" r:id="rId10" imgW="4868280" imgH="121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6183" y="5043948"/>
                        <a:ext cx="625475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眩晕的脸轮廓 纯色填充">
            <a:extLst>
              <a:ext uri="{FF2B5EF4-FFF2-40B4-BE49-F238E27FC236}">
                <a16:creationId xmlns:a16="http://schemas.microsoft.com/office/drawing/2014/main" id="{B751DDE2-8D26-DE37-5D28-0DA37A384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2436368"/>
            <a:ext cx="571360" cy="571360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F2D98DA-8F16-6B68-D368-0E52E03B7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927601"/>
              </p:ext>
            </p:extLst>
          </p:nvPr>
        </p:nvGraphicFramePr>
        <p:xfrm>
          <a:off x="285680" y="4136961"/>
          <a:ext cx="4872632" cy="160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59080" imgH="1075320" progId="Equation.AxMath">
                  <p:embed/>
                </p:oleObj>
              </mc:Choice>
              <mc:Fallback>
                <p:oleObj name="AxMath" r:id="rId14" imgW="3259080" imgH="1075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680" y="4136961"/>
                        <a:ext cx="4872632" cy="1606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A3F708E6-B9A7-9FFC-945B-9A8F5F4E11EE}"/>
              </a:ext>
            </a:extLst>
          </p:cNvPr>
          <p:cNvSpPr/>
          <p:nvPr/>
        </p:nvSpPr>
        <p:spPr>
          <a:xfrm>
            <a:off x="1472561" y="319146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经度三角函数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36DEE2-4B2C-8717-503C-D04DA5F2E94B}"/>
              </a:ext>
            </a:extLst>
          </p:cNvPr>
          <p:cNvSpPr/>
          <p:nvPr/>
        </p:nvSpPr>
        <p:spPr>
          <a:xfrm>
            <a:off x="571360" y="3666105"/>
            <a:ext cx="27813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946D05-3E02-72B8-DD8B-71E3F2DBC05A}"/>
              </a:ext>
            </a:extLst>
          </p:cNvPr>
          <p:cNvSpPr/>
          <p:nvPr/>
        </p:nvSpPr>
        <p:spPr>
          <a:xfrm>
            <a:off x="10210398" y="4613792"/>
            <a:ext cx="1995572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3D3AEB0-3623-9717-EC0E-993BD00FF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865273"/>
              </p:ext>
            </p:extLst>
          </p:nvPr>
        </p:nvGraphicFramePr>
        <p:xfrm>
          <a:off x="3987328" y="5945883"/>
          <a:ext cx="1009861" cy="36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522360" imgH="189000" progId="Equation.AxMath">
                  <p:embed/>
                </p:oleObj>
              </mc:Choice>
              <mc:Fallback>
                <p:oleObj name="AxMath" r:id="rId16" imgW="522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7328" y="5945883"/>
                        <a:ext cx="1009861" cy="36526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472B0F87-7407-8226-1D7C-E2660B5F922C}"/>
              </a:ext>
            </a:extLst>
          </p:cNvPr>
          <p:cNvSpPr/>
          <p:nvPr/>
        </p:nvSpPr>
        <p:spPr>
          <a:xfrm>
            <a:off x="10413155" y="6143996"/>
            <a:ext cx="176838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更多算法和区别请查阅其它参考文献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54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主要的非球形引力项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非球形引力摄动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D8FF23-C37A-2062-4300-8270C9F2F36A}"/>
              </a:ext>
            </a:extLst>
          </p:cNvPr>
          <p:cNvSpPr/>
          <p:nvPr/>
        </p:nvSpPr>
        <p:spPr>
          <a:xfrm>
            <a:off x="498559" y="420172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动力学扁率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（区别于形状扁率）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4EA7F-D8C9-B04D-D10F-2F04E76CCB9C}"/>
              </a:ext>
            </a:extLst>
          </p:cNvPr>
          <p:cNvSpPr/>
          <p:nvPr/>
        </p:nvSpPr>
        <p:spPr>
          <a:xfrm>
            <a:off x="6940015" y="423693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（反映赤道扁率）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7B9A4D-A861-3FC0-F005-4205EB3B7B6E}"/>
              </a:ext>
            </a:extLst>
          </p:cNvPr>
          <p:cNvSpPr/>
          <p:nvPr/>
        </p:nvSpPr>
        <p:spPr>
          <a:xfrm>
            <a:off x="1027904" y="2535473"/>
            <a:ext cx="1838708" cy="45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质心 </a:t>
            </a:r>
            <a:r>
              <a:rPr lang="en-US" altLang="zh-CN" sz="20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xyz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F672D6-7F9D-EB8A-9140-FD1F1025E411}"/>
              </a:ext>
            </a:extLst>
          </p:cNvPr>
          <p:cNvSpPr/>
          <p:nvPr/>
        </p:nvSpPr>
        <p:spPr>
          <a:xfrm>
            <a:off x="5179831" y="5176865"/>
            <a:ext cx="2536362" cy="94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16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描述地球自转轴与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轴偏差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极移有关的小量（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~10</a:t>
            </a:r>
            <a:r>
              <a:rPr lang="en-US" altLang="zh-CN" sz="14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-9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2968-C098-21BD-B342-C21D5AC18AA3}"/>
              </a:ext>
            </a:extLst>
          </p:cNvPr>
          <p:cNvSpPr txBox="1"/>
          <p:nvPr/>
        </p:nvSpPr>
        <p:spPr>
          <a:xfrm>
            <a:off x="5131182" y="6281545"/>
            <a:ext cx="3864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http://icgem.gfz-potsdam.de/vis3d/tutorial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391868A-085E-F795-5DA2-ADCBAA526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462998"/>
              </p:ext>
            </p:extLst>
          </p:nvPr>
        </p:nvGraphicFramePr>
        <p:xfrm>
          <a:off x="6461125" y="1489075"/>
          <a:ext cx="5618163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191040" imgH="403200" progId="Equation.AxMath">
                  <p:embed/>
                </p:oleObj>
              </mc:Choice>
              <mc:Fallback>
                <p:oleObj name="AxMath" r:id="rId2" imgW="319104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25" y="1489075"/>
                        <a:ext cx="5618163" cy="70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F914092-A858-F081-FA56-70D4526A4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56075"/>
              </p:ext>
            </p:extLst>
          </p:nvPr>
        </p:nvGraphicFramePr>
        <p:xfrm>
          <a:off x="865447" y="1965398"/>
          <a:ext cx="805944" cy="55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6120" imgH="189000" progId="Equation.AxMath">
                  <p:embed/>
                </p:oleObj>
              </mc:Choice>
              <mc:Fallback>
                <p:oleObj name="AxMath" r:id="rId4" imgW="27612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447" y="1965398"/>
                        <a:ext cx="805944" cy="551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BAC672B-7565-EA21-1471-EFD8A85A6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338355"/>
              </p:ext>
            </p:extLst>
          </p:nvPr>
        </p:nvGraphicFramePr>
        <p:xfrm>
          <a:off x="7912100" y="2193925"/>
          <a:ext cx="30480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45200" imgH="221400" progId="Equation.AxMath">
                  <p:embed/>
                </p:oleObj>
              </mc:Choice>
              <mc:Fallback>
                <p:oleObj name="AxMath" r:id="rId6" imgW="1645200" imgH="2214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2100" y="2193925"/>
                        <a:ext cx="30480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6E1A1C3-2AF5-5FFE-807D-D7FF16FDC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02860"/>
              </p:ext>
            </p:extLst>
          </p:nvPr>
        </p:nvGraphicFramePr>
        <p:xfrm>
          <a:off x="2866612" y="1905898"/>
          <a:ext cx="35814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097720" imgH="1063800" progId="Equation.AxMath">
                  <p:embed/>
                </p:oleObj>
              </mc:Choice>
              <mc:Fallback>
                <p:oleObj name="AxMath" r:id="rId8" imgW="2097720" imgH="10638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31E30B1-9FC4-46C8-5B7D-B01600FF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66612" y="1905898"/>
                        <a:ext cx="3581400" cy="18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B9092ADC-C838-D853-76E3-1FED3A336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016" y="3963194"/>
            <a:ext cx="2661607" cy="26569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389384-61F8-D170-6B5B-BA4FCAD03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726" y="3963193"/>
            <a:ext cx="2633557" cy="2656905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B1738A4-3B49-00F7-674A-67C1D99E7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38674"/>
              </p:ext>
            </p:extLst>
          </p:nvPr>
        </p:nvGraphicFramePr>
        <p:xfrm>
          <a:off x="895155" y="6246322"/>
          <a:ext cx="12890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54920" imgH="190440" progId="Equation.AxMath">
                  <p:embed/>
                </p:oleObj>
              </mc:Choice>
              <mc:Fallback>
                <p:oleObj name="AxMath" r:id="rId12" imgW="754920" imgH="19044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56E1A1C3-2AF5-5FFE-807D-D7FF16FDC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5155" y="6246322"/>
                        <a:ext cx="1289050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F15889D-4CAE-0050-124C-1BBDE12C4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65910"/>
              </p:ext>
            </p:extLst>
          </p:nvPr>
        </p:nvGraphicFramePr>
        <p:xfrm>
          <a:off x="852488" y="3687763"/>
          <a:ext cx="8334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85480" imgH="189000" progId="Equation.AxMath">
                  <p:embed/>
                </p:oleObj>
              </mc:Choice>
              <mc:Fallback>
                <p:oleObj name="AxMath" r:id="rId14" imgW="285480" imgH="18900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F914092-A858-F081-FA56-70D4526A4F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2488" y="3687763"/>
                        <a:ext cx="833437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形 26" descr="困惑的脸轮廓 纯色填充">
            <a:extLst>
              <a:ext uri="{FF2B5EF4-FFF2-40B4-BE49-F238E27FC236}">
                <a16:creationId xmlns:a16="http://schemas.microsoft.com/office/drawing/2014/main" id="{55C9319F-CD86-C236-831D-FD61F754F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F4F3FCEB-128E-836D-31B6-213437C20448}"/>
              </a:ext>
            </a:extLst>
          </p:cNvPr>
          <p:cNvSpPr/>
          <p:nvPr/>
        </p:nvSpPr>
        <p:spPr>
          <a:xfrm>
            <a:off x="7555468" y="1073881"/>
            <a:ext cx="3398086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167F9-6854-4E3C-AE62-256F131F3979}"/>
              </a:ext>
            </a:extLst>
          </p:cNvPr>
          <p:cNvSpPr/>
          <p:nvPr/>
        </p:nvSpPr>
        <p:spPr>
          <a:xfrm>
            <a:off x="7628699" y="2794306"/>
            <a:ext cx="1949271" cy="34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书附录：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5FE7A5B-4D22-8C41-B3B9-39D4D45E7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457902"/>
              </p:ext>
            </p:extLst>
          </p:nvPr>
        </p:nvGraphicFramePr>
        <p:xfrm>
          <a:off x="8945562" y="2790031"/>
          <a:ext cx="8032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456120" imgH="225720" progId="Equation.AxMath">
                  <p:embed/>
                </p:oleObj>
              </mc:Choice>
              <mc:Fallback>
                <p:oleObj name="AxMath" r:id="rId18" imgW="456120" imgH="2257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45562" y="2790031"/>
                        <a:ext cx="8032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47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B74963-0E49-C74E-A184-F1C30D8F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22" y="2584131"/>
            <a:ext cx="4592176" cy="5632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9ED8A7-E687-E635-6214-4991B9AD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91" y="1646071"/>
            <a:ext cx="2776365" cy="6322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756F70-0145-392E-3F85-810D7CB6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75" y="3593974"/>
            <a:ext cx="6538220" cy="22959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BA50615-BFE6-684D-AB67-955803D6A8FB}"/>
              </a:ext>
            </a:extLst>
          </p:cNvPr>
          <p:cNvSpPr/>
          <p:nvPr/>
        </p:nvSpPr>
        <p:spPr>
          <a:xfrm>
            <a:off x="9175639" y="3552680"/>
            <a:ext cx="247176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endParaRPr lang="zh-CN" sz="2000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C8EA65-F72A-6207-706E-632A04DD0361}"/>
              </a:ext>
            </a:extLst>
          </p:cNvPr>
          <p:cNvSpPr/>
          <p:nvPr/>
        </p:nvSpPr>
        <p:spPr>
          <a:xfrm>
            <a:off x="9655060" y="4558640"/>
            <a:ext cx="181218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定常问题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AC3E0088-C677-6430-1D71-1D64FE8D75EE}"/>
              </a:ext>
            </a:extLst>
          </p:cNvPr>
          <p:cNvSpPr/>
          <p:nvPr/>
        </p:nvSpPr>
        <p:spPr>
          <a:xfrm>
            <a:off x="10411522" y="4182783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9D3208-4ED4-E7B5-BF7D-E104696114F3}"/>
              </a:ext>
            </a:extLst>
          </p:cNvPr>
          <p:cNvSpPr/>
          <p:nvPr/>
        </p:nvSpPr>
        <p:spPr>
          <a:xfrm>
            <a:off x="7348122" y="2677012"/>
            <a:ext cx="181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兼容习惯表达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84C7A9-89E7-47FC-21C9-DA9DA4234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37" y="4282574"/>
            <a:ext cx="1935305" cy="385329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C08BC3-7481-FE9C-26E6-A3F21426418B}"/>
              </a:ext>
            </a:extLst>
          </p:cNvPr>
          <p:cNvSpPr/>
          <p:nvPr/>
        </p:nvSpPr>
        <p:spPr>
          <a:xfrm>
            <a:off x="3336061" y="3593974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15F17-BD93-1A50-BE4E-C1735372CAFA}"/>
              </a:ext>
            </a:extLst>
          </p:cNvPr>
          <p:cNvSpPr/>
          <p:nvPr/>
        </p:nvSpPr>
        <p:spPr>
          <a:xfrm>
            <a:off x="3336061" y="4193616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C09C5-FAC7-665F-D47C-0F8880F9D3A2}"/>
              </a:ext>
            </a:extLst>
          </p:cNvPr>
          <p:cNvSpPr/>
          <p:nvPr/>
        </p:nvSpPr>
        <p:spPr>
          <a:xfrm>
            <a:off x="4014724" y="4756862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A79964-A608-23E9-B45A-FCEEE87739F6}"/>
              </a:ext>
            </a:extLst>
          </p:cNvPr>
          <p:cNvSpPr/>
          <p:nvPr/>
        </p:nvSpPr>
        <p:spPr>
          <a:xfrm>
            <a:off x="4788173" y="1646072"/>
            <a:ext cx="433908" cy="63224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5D489066-E485-CCF9-E598-F250675D9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85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摄动解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的计算需要考虑二阶长周期项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可由能量积分求得，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的二阶长周期项仅与 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有关                                    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P111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3A6D4-2A6D-D96C-1477-B3F3B30E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16" y="1931238"/>
            <a:ext cx="9830897" cy="2995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2ED18-336E-6E01-9EBE-50D3F7A7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64" y="5641200"/>
            <a:ext cx="4616723" cy="3285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A68B5-1F81-E95C-28CF-94247932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0" y="5657020"/>
            <a:ext cx="1307307" cy="3127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84FD90-325F-C81E-E7D8-35D62374D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975" y="6123411"/>
            <a:ext cx="1950085" cy="3441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B99C4C-4C38-9175-B19E-16553F75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011" y="6110272"/>
            <a:ext cx="525797" cy="357272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AA3E1A26-AFEE-A454-104F-ACF45ACD1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升交点进动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近地点进动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和       刘林、古在由秀、库克的取值差异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3BEE93-F514-0D26-8C84-0FDFA362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62" y="902721"/>
            <a:ext cx="5332013" cy="16246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184363-F6EA-E706-47F3-E6AD107B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08" y="2440965"/>
            <a:ext cx="1937891" cy="6540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8793A5-9659-04A6-8153-39B933AE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72" y="4090016"/>
            <a:ext cx="2762559" cy="6926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A7E5390-CCB0-4FE8-09EA-6D8899C1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272" y="5737999"/>
            <a:ext cx="3580879" cy="6552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AACB17-BA60-BA5E-1F00-BDA036DBDAC3}"/>
              </a:ext>
            </a:extLst>
          </p:cNvPr>
          <p:cNvSpPr/>
          <p:nvPr/>
        </p:nvSpPr>
        <p:spPr>
          <a:xfrm>
            <a:off x="3304272" y="2323828"/>
            <a:ext cx="33746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太阳同步轨道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14061E-3674-64CC-0866-505107207ED7}"/>
              </a:ext>
            </a:extLst>
          </p:cNvPr>
          <p:cNvSpPr/>
          <p:nvPr/>
        </p:nvSpPr>
        <p:spPr>
          <a:xfrm>
            <a:off x="4619671" y="3976646"/>
            <a:ext cx="3374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冻结轨道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en-GB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型轨道</a:t>
            </a:r>
          </a:p>
        </p:txBody>
      </p:sp>
      <p:pic>
        <p:nvPicPr>
          <p:cNvPr id="6" name="Picture 2" descr="俄罗斯又发了一颗弹道导弹预警卫星 - 知乎">
            <a:extLst>
              <a:ext uri="{FF2B5EF4-FFF2-40B4-BE49-F238E27FC236}">
                <a16:creationId xmlns:a16="http://schemas.microsoft.com/office/drawing/2014/main" id="{3A0E58F4-49BD-6F69-92A9-C275CC41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948" y="2923972"/>
            <a:ext cx="2418481" cy="241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A0B26-A60B-D6D3-A081-850DBEE6B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222" y="5147191"/>
            <a:ext cx="400050" cy="390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BCC3E-B280-E5AA-E88B-6FEF7B9B9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4450" y="5185270"/>
            <a:ext cx="464197" cy="3524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ABD92CF-ABED-F9AD-DC5C-178A96FE54EB}"/>
              </a:ext>
            </a:extLst>
          </p:cNvPr>
          <p:cNvSpPr/>
          <p:nvPr/>
        </p:nvSpPr>
        <p:spPr>
          <a:xfrm>
            <a:off x="5464460" y="5896335"/>
            <a:ext cx="45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的二阶长期项（书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15B1161-C969-CF1A-155D-7C848CBE5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675" y="5075813"/>
            <a:ext cx="571360" cy="571360"/>
          </a:xfrm>
          <a:prstGeom prst="rect">
            <a:avLst/>
          </a:prstGeom>
        </p:spPr>
      </p:pic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F1F77C59-1AA9-9E00-1359-734A48EA4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307" y="1737237"/>
            <a:ext cx="571360" cy="571360"/>
          </a:xfrm>
          <a:prstGeom prst="rect">
            <a:avLst/>
          </a:prstGeom>
        </p:spPr>
      </p:pic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3669BC90-8C86-C044-F77F-DD10FFE18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675" y="34290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47260</TotalTime>
  <Words>1914</Words>
  <Application>Microsoft Office PowerPoint</Application>
  <PresentationFormat>宽屏</PresentationFormat>
  <Paragraphs>425</Paragraphs>
  <Slides>38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389</cp:revision>
  <dcterms:created xsi:type="dcterms:W3CDTF">2022-10-24T14:28:29Z</dcterms:created>
  <dcterms:modified xsi:type="dcterms:W3CDTF">2024-05-21T05:30:53Z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